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DCDEE0"/>
              </a:solidFill>
              <a:prstDash val="solid"/>
              <a:miter lim="400000"/>
            </a:ln>
          </a:top>
          <a:bottom>
            <a:ln w="12700" cap="flat">
              <a:solidFill>
                <a:srgbClr val="DCDEE0"/>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53585F"/>
              </a:solidFill>
              <a:prstDash val="solid"/>
              <a:miter lim="400000"/>
            </a:ln>
          </a:top>
          <a:bottom>
            <a:ln w="12700" cap="flat">
              <a:noFill/>
              <a:miter lim="400000"/>
            </a:ln>
          </a:bottom>
          <a:insideH>
            <a:ln w="12700" cap="flat">
              <a:solidFill>
                <a:srgbClr val="53585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53585F"/>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A2A1A6"/>
              </a:solidFill>
              <a:prstDash val="solid"/>
              <a:miter lim="400000"/>
            </a:ln>
          </a:top>
          <a:bottom>
            <a:ln w="12700" cap="flat">
              <a:solidFill>
                <a:srgbClr val="A2A1A6"/>
              </a:solidFill>
              <a:prstDash val="solid"/>
              <a:miter lim="400000"/>
            </a:ln>
          </a:bottom>
          <a:insideH>
            <a:ln w="12700" cap="flat">
              <a:solidFill>
                <a:srgbClr val="A2A1A6"/>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18181"/>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12700" cap="flat">
              <a:noFill/>
              <a:miter lim="400000"/>
            </a:ln>
          </a:insideV>
        </a:tcBdr>
        <a:fill>
          <a:noFill/>
        </a:fill>
      </a:tcStyle>
    </a:wholeTbl>
    <a:band2H>
      <a:tcTxStyle b="def" i="def"/>
      <a:tcStyle>
        <a:tcBdr/>
        <a:fill>
          <a:solidFill>
            <a:srgbClr val="A6AAA9">
              <a:alpha val="11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A6AAA9"/>
              </a:solidFill>
              <a:custDash>
                <a:ds d="100000" sp="200000"/>
              </a:custDash>
              <a:miter lim="400000"/>
            </a:ln>
          </a:top>
          <a:bottom>
            <a:ln w="12700" cap="flat">
              <a:noFill/>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6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rnd">
              <a:solidFill>
                <a:srgbClr val="A6AAA9"/>
              </a:solidFill>
              <a:custDash>
                <a:ds d="100000" sp="200000"/>
              </a:custDash>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50000"/>
            </a:schemeClr>
          </a:solidFill>
        </a:fill>
      </a:tcStyle>
    </a:firstRow>
  </a:tblStyle>
  <a:tblStyle styleId="{CF821DB8-F4EB-4A41-A1BA-3FCAFE7338EE}" styleName="">
    <a:tblBg/>
    <a:wholeTbl>
      <a:tcTxStyle b="off" i="off">
        <a:fontRef idx="minor">
          <a:srgbClr val="3D3E3F">
            <a:alpha val="90000"/>
          </a:srgbClr>
        </a:fontRef>
        <a:srgbClr val="3D3E3F">
          <a:alpha val="90000"/>
        </a:srgbClr>
      </a:tcTxStyle>
      <a:tcStyle>
        <a:tcBdr>
          <a:left>
            <a:ln w="12700" cap="flat">
              <a:solidFill>
                <a:schemeClr val="accent2">
                  <a:satOff val="1875"/>
                  <a:lumOff val="16453"/>
                  <a:alpha val="50000"/>
                </a:schemeClr>
              </a:solidFill>
              <a:prstDash val="solid"/>
              <a:miter lim="400000"/>
            </a:ln>
          </a:left>
          <a:right>
            <a:ln w="12700" cap="flat">
              <a:solidFill>
                <a:schemeClr val="accent2">
                  <a:satOff val="1875"/>
                  <a:lumOff val="16453"/>
                  <a:alpha val="50000"/>
                </a:schemeClr>
              </a:solidFill>
              <a:prstDash val="solid"/>
              <a:miter lim="400000"/>
            </a:ln>
          </a:right>
          <a:top>
            <a:ln w="12700" cap="flat">
              <a:solidFill>
                <a:schemeClr val="accent2">
                  <a:satOff val="1875"/>
                  <a:lumOff val="16453"/>
                  <a:alpha val="50000"/>
                </a:schemeClr>
              </a:solidFill>
              <a:prstDash val="solid"/>
              <a:miter lim="400000"/>
            </a:ln>
          </a:top>
          <a:bottom>
            <a:ln w="12700" cap="flat">
              <a:solidFill>
                <a:schemeClr val="accent2">
                  <a:satOff val="1875"/>
                  <a:lumOff val="16453"/>
                  <a:alpha val="50000"/>
                </a:schemeClr>
              </a:solidFill>
              <a:prstDash val="solid"/>
              <a:miter lim="400000"/>
            </a:ln>
          </a:bottom>
          <a:insideH>
            <a:ln w="12700" cap="flat">
              <a:solidFill>
                <a:schemeClr val="accent2">
                  <a:satOff val="1875"/>
                  <a:lumOff val="16453"/>
                  <a:alpha val="50000"/>
                </a:schemeClr>
              </a:solidFill>
              <a:prstDash val="solid"/>
              <a:miter lim="400000"/>
            </a:ln>
          </a:insideH>
          <a:insideV>
            <a:ln w="12700" cap="flat">
              <a:solidFill>
                <a:schemeClr val="accent2">
                  <a:satOff val="1875"/>
                  <a:lumOff val="16453"/>
                  <a:alpha val="50000"/>
                </a:schemeClr>
              </a:solidFill>
              <a:prstDash val="solid"/>
              <a:miter lim="400000"/>
            </a:ln>
          </a:insideV>
        </a:tcBdr>
        <a:fill>
          <a:noFill/>
        </a:fill>
      </a:tcStyle>
    </a:wholeTbl>
    <a:band2H>
      <a:tcTxStyle b="def" i="def"/>
      <a:tcStyle>
        <a:tcBdr/>
        <a:fill>
          <a:solidFill>
            <a:srgbClr val="A6AAA9">
              <a:alpha val="25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1875"/>
                  <a:lumOff val="16453"/>
                  <a:alpha val="50000"/>
                </a:schemeClr>
              </a:solidFill>
              <a:prstDash val="solid"/>
              <a:miter lim="400000"/>
            </a:ln>
          </a:insideV>
        </a:tcBdr>
        <a:fill>
          <a:solidFill>
            <a:schemeClr val="accent2">
              <a:satOff val="1875"/>
              <a:lumOff val="16453"/>
              <a:alpha val="30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85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64999"/>
            </a:schemeClr>
          </a:solidFill>
        </a:fill>
      </a:tcStyle>
    </a:firstRow>
  </a:tblStyle>
  <a:tblStyle styleId="{33BA23B1-9221-436E-865A-0063620EA4FD}" styleName="">
    <a:tblBg/>
    <a:wholeTbl>
      <a:tcTxStyle b="off" i="off">
        <a:fontRef idx="minor">
          <a:srgbClr val="3D3E3F">
            <a:alpha val="90000"/>
          </a:srgbClr>
        </a:fontRef>
        <a:srgbClr val="3D3E3F">
          <a:alpha val="90000"/>
        </a:srgbClr>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wholeTbl>
    <a:band2H>
      <a:tcTxStyle b="def" i="def"/>
      <a:tcStyle>
        <a:tcBdr/>
        <a:fill>
          <a:solidFill>
            <a:srgbClr val="A6AAA9">
              <a:alpha val="2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3585F">
              <a:alpha val="57000"/>
            </a:srgbClr>
          </a:solid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A6AAA9"/>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Ref idx="minor">
          <a:srgbClr val="53585F"/>
        </a:fontRef>
        <a:srgbClr val="53585F"/>
      </a:tcTxStyle>
      <a:tcStyle>
        <a:tcBdr>
          <a:left>
            <a:ln w="25400" cap="rnd">
              <a:solidFill>
                <a:schemeClr val="accent1">
                  <a:satOff val="8779"/>
                  <a:lumOff val="16332"/>
                </a:schemeClr>
              </a:solidFill>
              <a:custDash>
                <a:ds d="100000" sp="200000"/>
              </a:custDash>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wholeTbl>
    <a:band2H>
      <a:tcTxStyle b="def" i="def"/>
      <a:tcStyle>
        <a:tcBdr/>
        <a:fill>
          <a:solidFill>
            <a:srgbClr val="DCDEE0"/>
          </a:solidFill>
        </a:fill>
      </a:tcStyle>
    </a:band2H>
    <a:firstCol>
      <a:tcTxStyle b="off" i="off">
        <a:fontRef idx="minor">
          <a:srgbClr val="818181"/>
        </a:fontRef>
        <a:srgbClr val="818181"/>
      </a:tcTxStyle>
      <a:tcStyle>
        <a:tcBdr>
          <a:left>
            <a:ln w="12700" cap="flat">
              <a:noFill/>
              <a:miter lim="400000"/>
            </a:ln>
          </a:left>
          <a:right>
            <a:ln w="25400" cap="flat">
              <a:solidFill>
                <a:schemeClr val="accent1">
                  <a:satOff val="8779"/>
                  <a:lumOff val="16332"/>
                </a:schemeClr>
              </a:solidFill>
              <a:prstDash val="solid"/>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flat">
              <a:solidFill>
                <a:schemeClr val="accent1">
                  <a:satOff val="8779"/>
                  <a:lumOff val="16332"/>
                </a:schemeClr>
              </a:solidFill>
              <a:prstDash val="solid"/>
              <a:miter lim="400000"/>
            </a:ln>
          </a:insideV>
        </a:tcBdr>
        <a:fill>
          <a:noFill/>
        </a:fill>
      </a:tcStyle>
    </a:firstCol>
    <a:lastRow>
      <a:tcTxStyle b="off" i="off">
        <a:fontRef idx="minor">
          <a:srgbClr val="818181"/>
        </a:fontRef>
        <a:srgbClr val="81818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25400" cap="flat">
              <a:solidFill>
                <a:schemeClr val="accent1">
                  <a:satOff val="8779"/>
                  <a:lumOff val="16332"/>
                </a:schemeClr>
              </a:solidFill>
              <a:prstDash val="solid"/>
              <a:miter lim="400000"/>
            </a:ln>
          </a:top>
          <a:bottom>
            <a:ln w="12700" cap="flat">
              <a:noFill/>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lastRow>
    <a:firstRow>
      <a:tcTxStyle b="off" i="off">
        <a:fontRef idx="minor">
          <a:schemeClr val="accent1"/>
        </a:fontRef>
        <a:schemeClr val="accent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12700" cap="flat">
              <a:noFill/>
              <a:miter lim="400000"/>
            </a:ln>
          </a:top>
          <a:bottom>
            <a:ln w="25400" cap="flat">
              <a:solidFill>
                <a:schemeClr val="accent1">
                  <a:satOff val="8779"/>
                  <a:lumOff val="16332"/>
                </a:schemeClr>
              </a:solidFill>
              <a:prstDash val="solid"/>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p:nvPr>
            <p:ph type="title"/>
          </p:nvPr>
        </p:nvSpPr>
        <p:spPr>
          <a:xfrm>
            <a:off x="787400" y="2057400"/>
            <a:ext cx="11430000" cy="3175000"/>
          </a:xfrm>
          <a:prstGeom prst="rect">
            <a:avLst/>
          </a:prstGeom>
        </p:spPr>
        <p:txBody>
          <a:bodyPr anchor="b"/>
          <a:lstStyle>
            <a:lvl1pPr>
              <a:defRPr sz="10000"/>
            </a:lvl1pPr>
          </a:lstStyle>
          <a:p>
            <a:pPr/>
            <a:r>
              <a:t>Title Text</a:t>
            </a:r>
          </a:p>
        </p:txBody>
      </p:sp>
      <p:sp>
        <p:nvSpPr>
          <p:cNvPr id="12" name="Body Level One…"/>
          <p:cNvSpPr/>
          <p:nvPr>
            <p:ph type="body" sz="quarter" idx="1"/>
          </p:nvPr>
        </p:nvSpPr>
        <p:spPr>
          <a:xfrm>
            <a:off x="787400" y="5334000"/>
            <a:ext cx="11430000" cy="15240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22860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45720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68580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91440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533400"/>
          </a:xfrm>
          <a:prstGeom prst="rect">
            <a:avLst/>
          </a:prstGeom>
        </p:spPr>
        <p:txBody>
          <a:bodyPr>
            <a:spAutoFit/>
          </a:bodyPr>
          <a:lstStyle>
            <a:lvl1pPr marL="0" indent="0" algn="ctr">
              <a:spcBef>
                <a:spcPts val="0"/>
              </a:spcBef>
              <a:buClrTx/>
              <a:buSzTx/>
              <a:buNone/>
              <a:tabLst>
                <a:tab pos="914400" algn="l"/>
              </a:tabLst>
              <a:defRPr i="1" sz="3000"/>
            </a:lvl1pPr>
          </a:lstStyle>
          <a:p>
            <a:pPr defTabSz="914400"/>
            <a:r>
              <a:t>–Johnny Appleseed</a:t>
            </a:r>
          </a:p>
        </p:txBody>
      </p:sp>
      <p:sp>
        <p:nvSpPr>
          <p:cNvPr id="94"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2400"/>
              </a:spcBef>
              <a:buClrTx/>
              <a:buSzTx/>
              <a:buNone/>
              <a:tabLst>
                <a:tab pos="914400" algn="l"/>
              </a:tabLst>
            </a:lvl1pPr>
          </a:lstStyle>
          <a:p>
            <a:pPr defTabSz="914400"/>
            <a:r>
              <a:t>“Type a quote here.” </a:t>
            </a:r>
          </a:p>
        </p:txBody>
      </p:sp>
      <p:sp>
        <p:nvSpPr>
          <p:cNvPr id="9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half" idx="13"/>
          </p:nvPr>
        </p:nvSpPr>
        <p:spPr>
          <a:xfrm>
            <a:off x="2593163" y="762000"/>
            <a:ext cx="7823201" cy="5537200"/>
          </a:xfrm>
          <a:prstGeom prst="rect">
            <a:avLst/>
          </a:prstGeom>
          <a:ln w="9525">
            <a:round/>
          </a:ln>
        </p:spPr>
        <p:txBody>
          <a:bodyPr lIns="91439" tIns="45719" rIns="91439" bIns="45719" anchor="t">
            <a:noAutofit/>
          </a:bodyPr>
          <a:lstStyle/>
          <a:p>
            <a:pPr/>
          </a:p>
        </p:txBody>
      </p:sp>
      <p:sp>
        <p:nvSpPr>
          <p:cNvPr id="21" name="Title Text"/>
          <p:cNvSpPr/>
          <p:nvPr>
            <p:ph type="title"/>
          </p:nvPr>
        </p:nvSpPr>
        <p:spPr>
          <a:xfrm>
            <a:off x="787400" y="6413500"/>
            <a:ext cx="11430000" cy="1778000"/>
          </a:xfrm>
          <a:prstGeom prst="rect">
            <a:avLst/>
          </a:prstGeom>
        </p:spPr>
        <p:txBody>
          <a:bodyPr/>
          <a:lstStyle>
            <a:lvl1pPr>
              <a:defRPr sz="10000"/>
            </a:lvl1pPr>
          </a:lstStyle>
          <a:p>
            <a:pPr/>
            <a:r>
              <a:t>Title Text</a:t>
            </a:r>
          </a:p>
        </p:txBody>
      </p:sp>
      <p:sp>
        <p:nvSpPr>
          <p:cNvPr id="22" name="Body Level One…"/>
          <p:cNvSpPr/>
          <p:nvPr>
            <p:ph type="body" sz="quarter" idx="1"/>
          </p:nvPr>
        </p:nvSpPr>
        <p:spPr>
          <a:xfrm>
            <a:off x="787400" y="8178800"/>
            <a:ext cx="11430000" cy="8255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22860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45720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68580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91440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le Text"/>
          <p:cNvSpPr/>
          <p:nvPr>
            <p:ph type="title"/>
          </p:nvPr>
        </p:nvSpPr>
        <p:spPr>
          <a:xfrm>
            <a:off x="787400" y="3289300"/>
            <a:ext cx="11430000" cy="3175000"/>
          </a:xfrm>
          <a:prstGeom prst="rect">
            <a:avLst/>
          </a:prstGeom>
        </p:spPr>
        <p:txBody>
          <a:bodyPr/>
          <a:lstStyle>
            <a:lvl1pPr>
              <a:defRPr sz="10000"/>
            </a:lvl1pPr>
          </a:lstStyle>
          <a:p>
            <a:pPr/>
            <a:r>
              <a:t>Title Text</a:t>
            </a:r>
          </a:p>
        </p:txBody>
      </p:sp>
      <p:sp>
        <p:nvSpPr>
          <p:cNvPr id="3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Image"/>
          <p:cNvSpPr/>
          <p:nvPr>
            <p:ph type="pic" sz="quarter" idx="13"/>
          </p:nvPr>
        </p:nvSpPr>
        <p:spPr>
          <a:xfrm>
            <a:off x="7239000" y="2082800"/>
            <a:ext cx="4191000" cy="5588000"/>
          </a:xfrm>
          <a:prstGeom prst="rect">
            <a:avLst/>
          </a:prstGeom>
          <a:ln w="9525">
            <a:round/>
          </a:ln>
        </p:spPr>
        <p:txBody>
          <a:bodyPr lIns="91439" tIns="45719" rIns="91439" bIns="45719" anchor="t">
            <a:noAutofit/>
          </a:bodyPr>
          <a:lstStyle/>
          <a:p>
            <a:pPr/>
          </a:p>
        </p:txBody>
      </p:sp>
      <p:sp>
        <p:nvSpPr>
          <p:cNvPr id="39" name="Title Text"/>
          <p:cNvSpPr/>
          <p:nvPr>
            <p:ph type="title"/>
          </p:nvPr>
        </p:nvSpPr>
        <p:spPr>
          <a:xfrm>
            <a:off x="546100" y="1473200"/>
            <a:ext cx="5969000" cy="3708400"/>
          </a:xfrm>
          <a:prstGeom prst="rect">
            <a:avLst/>
          </a:prstGeom>
        </p:spPr>
        <p:txBody>
          <a:bodyPr anchor="b"/>
          <a:lstStyle/>
          <a:p>
            <a:pPr/>
            <a:r>
              <a:t>Title Text</a:t>
            </a:r>
          </a:p>
        </p:txBody>
      </p:sp>
      <p:sp>
        <p:nvSpPr>
          <p:cNvPr id="40" name="Body Level One…"/>
          <p:cNvSpPr/>
          <p:nvPr>
            <p:ph type="body" sz="quarter" idx="1"/>
          </p:nvPr>
        </p:nvSpPr>
        <p:spPr>
          <a:xfrm>
            <a:off x="546100" y="5295900"/>
            <a:ext cx="5969000" cy="32385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22860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45720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68580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91440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p:nvPr>
            <p:ph type="title"/>
          </p:nvPr>
        </p:nvSpPr>
        <p:spPr>
          <a:prstGeom prst="rect">
            <a:avLst/>
          </a:prstGeom>
        </p:spPr>
        <p:txBody>
          <a:bodyPr/>
          <a:lstStyle/>
          <a:p>
            <a:pPr/>
            <a:r>
              <a:t>Title Text</a:t>
            </a:r>
          </a:p>
        </p:txBody>
      </p:sp>
      <p:sp>
        <p:nvSpPr>
          <p:cNvPr id="4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p:nvPr>
            <p:ph type="title"/>
          </p:nvPr>
        </p:nvSpPr>
        <p:spPr>
          <a:prstGeom prst="rect">
            <a:avLst/>
          </a:prstGeom>
        </p:spPr>
        <p:txBody>
          <a:bodyPr/>
          <a:lstStyle/>
          <a:p>
            <a:pPr/>
            <a:r>
              <a:t>Title Text</a:t>
            </a:r>
          </a:p>
        </p:txBody>
      </p:sp>
      <p:sp>
        <p:nvSpPr>
          <p:cNvPr id="57" name="Body Level One…"/>
          <p:cNvSpPr/>
          <p:nvPr>
            <p:ph type="body" idx="1"/>
          </p:nvPr>
        </p:nvSpPr>
        <p:spPr>
          <a:xfrm>
            <a:off x="787400" y="2794000"/>
            <a:ext cx="11430000" cy="5715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quarter" idx="13"/>
          </p:nvPr>
        </p:nvSpPr>
        <p:spPr>
          <a:xfrm>
            <a:off x="7239000" y="2870200"/>
            <a:ext cx="4191000" cy="5588000"/>
          </a:xfrm>
          <a:prstGeom prst="rect">
            <a:avLst/>
          </a:prstGeom>
          <a:ln w="9525">
            <a:round/>
          </a:ln>
        </p:spPr>
        <p:txBody>
          <a:bodyPr lIns="91439" tIns="45719" rIns="91439" bIns="45719" anchor="t">
            <a:noAutofit/>
          </a:bodyPr>
          <a:lstStyle/>
          <a:p>
            <a:pPr/>
          </a:p>
        </p:txBody>
      </p:sp>
      <p:sp>
        <p:nvSpPr>
          <p:cNvPr id="66" name="Title Text"/>
          <p:cNvSpPr/>
          <p:nvPr>
            <p:ph type="title"/>
          </p:nvPr>
        </p:nvSpPr>
        <p:spPr>
          <a:prstGeom prst="rect">
            <a:avLst/>
          </a:prstGeom>
        </p:spPr>
        <p:txBody>
          <a:bodyPr/>
          <a:lstStyle/>
          <a:p>
            <a:pPr/>
            <a:r>
              <a:t>Title Text</a:t>
            </a:r>
          </a:p>
        </p:txBody>
      </p:sp>
      <p:sp>
        <p:nvSpPr>
          <p:cNvPr id="67" name="Body Level One…"/>
          <p:cNvSpPr/>
          <p:nvPr>
            <p:ph type="body" sz="half" idx="1"/>
          </p:nvPr>
        </p:nvSpPr>
        <p:spPr>
          <a:xfrm>
            <a:off x="787400" y="2794000"/>
            <a:ext cx="5715000" cy="5715000"/>
          </a:xfrm>
          <a:prstGeom prst="rect">
            <a:avLst/>
          </a:prstGeom>
        </p:spPr>
        <p:txBody>
          <a:bodyPr/>
          <a:lstStyle>
            <a:lvl1pPr marL="368300" indent="-368300">
              <a:spcBef>
                <a:spcPts val="3300"/>
              </a:spcBef>
              <a:buClrTx/>
              <a:defRPr sz="3300"/>
            </a:lvl1pPr>
            <a:lvl2pPr marL="736600" indent="-368300">
              <a:spcBef>
                <a:spcPts val="3300"/>
              </a:spcBef>
              <a:buClrTx/>
              <a:defRPr sz="3300"/>
            </a:lvl2pPr>
            <a:lvl3pPr marL="1104900" indent="-368300">
              <a:spcBef>
                <a:spcPts val="3300"/>
              </a:spcBef>
              <a:buClrTx/>
              <a:defRPr sz="3300"/>
            </a:lvl3pPr>
            <a:lvl4pPr marL="1473200" indent="-368300">
              <a:spcBef>
                <a:spcPts val="3300"/>
              </a:spcBef>
              <a:buClrTx/>
              <a:defRPr sz="3300"/>
            </a:lvl4pPr>
            <a:lvl5pPr marL="1841500" indent="-368300">
              <a:spcBef>
                <a:spcPts val="3300"/>
              </a:spcBef>
              <a:buClrTx/>
              <a:defRPr sz="33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8267700" y="4292600"/>
            <a:ext cx="3378200" cy="4610100"/>
          </a:xfrm>
          <a:prstGeom prst="rect">
            <a:avLst/>
          </a:prstGeom>
          <a:ln w="9525">
            <a:round/>
          </a:ln>
        </p:spPr>
        <p:txBody>
          <a:bodyPr lIns="91439" tIns="45719" rIns="91439" bIns="45719" anchor="t">
            <a:noAutofit/>
          </a:bodyPr>
          <a:lstStyle/>
          <a:p>
            <a:pPr/>
          </a:p>
        </p:txBody>
      </p:sp>
      <p:sp>
        <p:nvSpPr>
          <p:cNvPr id="84" name="Image"/>
          <p:cNvSpPr/>
          <p:nvPr>
            <p:ph type="pic" sz="quarter" idx="14"/>
          </p:nvPr>
        </p:nvSpPr>
        <p:spPr>
          <a:xfrm>
            <a:off x="8270063" y="835385"/>
            <a:ext cx="3378201" cy="2540001"/>
          </a:xfrm>
          <a:prstGeom prst="rect">
            <a:avLst/>
          </a:prstGeom>
          <a:ln w="9525">
            <a:round/>
          </a:ln>
        </p:spPr>
        <p:txBody>
          <a:bodyPr lIns="91439" tIns="45719" rIns="91439" bIns="45719" anchor="t">
            <a:noAutofit/>
          </a:bodyPr>
          <a:lstStyle/>
          <a:p>
            <a:pPr/>
          </a:p>
        </p:txBody>
      </p:sp>
      <p:sp>
        <p:nvSpPr>
          <p:cNvPr id="85" name="Image"/>
          <p:cNvSpPr/>
          <p:nvPr>
            <p:ph type="pic" sz="half" idx="15"/>
          </p:nvPr>
        </p:nvSpPr>
        <p:spPr>
          <a:xfrm>
            <a:off x="1346200" y="838200"/>
            <a:ext cx="5943600" cy="8064500"/>
          </a:xfrm>
          <a:prstGeom prst="rect">
            <a:avLst/>
          </a:prstGeom>
          <a:ln w="9525">
            <a:round/>
          </a:ln>
        </p:spPr>
        <p:txBody>
          <a:bodyPr lIns="91439" tIns="45719" rIns="91439" bIns="45719" anchor="t">
            <a:noAutofit/>
          </a:bodyPr>
          <a:lstStyle/>
          <a:p>
            <a:pPr/>
          </a:p>
        </p:txBody>
      </p:sp>
      <p:sp>
        <p:nvSpPr>
          <p:cNvPr id="8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p:nvPr>
            <p:ph type="title"/>
          </p:nvPr>
        </p:nvSpPr>
        <p:spPr>
          <a:xfrm>
            <a:off x="787400" y="520700"/>
            <a:ext cx="114300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p:nvPr>
            <p:ph type="sldNum" sz="quarter" idx="2"/>
          </p:nvPr>
        </p:nvSpPr>
        <p:spPr>
          <a:xfrm>
            <a:off x="6311900" y="9258300"/>
            <a:ext cx="368301" cy="393700"/>
          </a:xfrm>
          <a:prstGeom prst="rect">
            <a:avLst/>
          </a:prstGeom>
          <a:ln w="12700">
            <a:miter lim="400000"/>
          </a:ln>
        </p:spPr>
        <p:txBody>
          <a:bodyPr wrap="none" lIns="50800" tIns="50800" rIns="50800" bIns="50800">
            <a:spAutoFit/>
          </a:bodyPr>
          <a:lstStyle>
            <a:lvl1pPr>
              <a:defRPr sz="2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9pPr>
    </p:titleStyle>
    <p:bodyStyle>
      <a:lvl1pPr marL="431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1pPr>
      <a:lvl2pPr marL="863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2pPr>
      <a:lvl3pPr marL="1295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3pPr>
      <a:lvl4pPr marL="1727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4pPr>
      <a:lvl5pPr marL="21590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5pPr>
      <a:lvl6pPr marL="2590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6pPr>
      <a:lvl7pPr marL="3022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7pPr>
      <a:lvl8pPr marL="3454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8pPr>
      <a:lvl9pPr marL="3886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eara.govt.nz/en/diagram/31387/maori-health-te-whare-tapa-wha-model" TargetMode="Externa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tif"/><Relationship Id="rId4" Type="http://schemas.openxmlformats.org/officeDocument/2006/relationships/image" Target="../media/image6.png"/><Relationship Id="rId5"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2.tif"/><Relationship Id="rId5" Type="http://schemas.openxmlformats.org/officeDocument/2006/relationships/image" Target="../media/image10.png"/><Relationship Id="rId6" Type="http://schemas.openxmlformats.org/officeDocument/2006/relationships/image" Target="../media/image3.jpeg"/><Relationship Id="rId7" Type="http://schemas.openxmlformats.org/officeDocument/2006/relationships/image" Target="../media/image11.png"/><Relationship Id="rId8" Type="http://schemas.openxmlformats.org/officeDocument/2006/relationships/image" Target="../media/image3.tif"/><Relationship Id="rId9" Type="http://schemas.openxmlformats.org/officeDocument/2006/relationships/image" Target="../media/image4.tif"/><Relationship Id="rId10" Type="http://schemas.openxmlformats.org/officeDocument/2006/relationships/image" Target="../media/image12.png"/><Relationship Id="rId11" Type="http://schemas.openxmlformats.org/officeDocument/2006/relationships/image" Target="../media/image5.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 Te Roopu Taiao o Ngāti Whakatere ~"/>
          <p:cNvSpPr/>
          <p:nvPr>
            <p:ph type="body" idx="13"/>
          </p:nvPr>
        </p:nvSpPr>
        <p:spPr>
          <a:xfrm>
            <a:off x="1270000" y="7491627"/>
            <a:ext cx="10464800" cy="533401"/>
          </a:xfrm>
          <a:prstGeom prst="rect">
            <a:avLst/>
          </a:prstGeom>
        </p:spPr>
        <p:txBody>
          <a:bodyPr/>
          <a:lstStyle>
            <a:lvl1pPr>
              <a:defRPr>
                <a:solidFill>
                  <a:srgbClr val="FF9300"/>
                </a:solidFill>
              </a:defRPr>
            </a:lvl1pPr>
          </a:lstStyle>
          <a:p>
            <a:pPr defTabSz="914400"/>
            <a:r>
              <a:t>~ Te Roopu Taiao o Ngāti Whakatere ~</a:t>
            </a:r>
          </a:p>
        </p:txBody>
      </p:sp>
      <p:sp>
        <p:nvSpPr>
          <p:cNvPr id="120" name="“Mauri Wai, Mauri Whenua,  Mauri Tangata, Mauri Ora...…"/>
          <p:cNvSpPr/>
          <p:nvPr>
            <p:ph type="body" idx="14"/>
          </p:nvPr>
        </p:nvSpPr>
        <p:spPr>
          <a:xfrm>
            <a:off x="1101257" y="3153821"/>
            <a:ext cx="10464801" cy="4013201"/>
          </a:xfrm>
          <a:prstGeom prst="rect">
            <a:avLst/>
          </a:prstGeom>
        </p:spPr>
        <p:txBody>
          <a:bodyPr/>
          <a:lstStyle/>
          <a:p>
            <a:pPr defTabSz="914400">
              <a:defRPr sz="5700">
                <a:solidFill>
                  <a:srgbClr val="FF40FF"/>
                </a:solidFill>
              </a:defRPr>
            </a:pPr>
            <a:r>
              <a:t>“Mauri Wai, Mauri Whenua,  Mauri Tangata, Mauri Ora...</a:t>
            </a:r>
          </a:p>
          <a:p>
            <a:pPr defTabSz="914400">
              <a:defRPr sz="5700">
                <a:solidFill>
                  <a:srgbClr val="FF40FF"/>
                </a:solidFill>
              </a:defRPr>
            </a:pPr>
          </a:p>
          <a:p>
            <a:pPr defTabSz="914400">
              <a:defRPr sz="5700">
                <a:solidFill>
                  <a:srgbClr val="FF40FF"/>
                </a:solidFill>
              </a:defRPr>
            </a:pPr>
            <a:r>
              <a:t>Tihei Mauri Ora!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Effects Assessd"/>
          <p:cNvSpPr/>
          <p:nvPr>
            <p:ph type="title"/>
          </p:nvPr>
        </p:nvSpPr>
        <p:spPr>
          <a:prstGeom prst="rect">
            <a:avLst/>
          </a:prstGeom>
        </p:spPr>
        <p:txBody>
          <a:bodyPr/>
          <a:lstStyle/>
          <a:p>
            <a:pPr/>
            <a:r>
              <a:t>Effects Assessd </a:t>
            </a:r>
          </a:p>
        </p:txBody>
      </p:sp>
      <p:sp>
        <p:nvSpPr>
          <p:cNvPr id="202" name="Principles Treaty of Waitangi…"/>
          <p:cNvSpPr/>
          <p:nvPr>
            <p:ph type="body" idx="1"/>
          </p:nvPr>
        </p:nvSpPr>
        <p:spPr>
          <a:xfrm>
            <a:off x="3048000" y="2882900"/>
            <a:ext cx="9265719" cy="5715000"/>
          </a:xfrm>
          <a:prstGeom prst="rect">
            <a:avLst/>
          </a:prstGeom>
        </p:spPr>
        <p:txBody>
          <a:bodyPr/>
          <a:lstStyle/>
          <a:p>
            <a:pPr marL="257858" indent="-257858" defTabSz="443991">
              <a:spcBef>
                <a:spcPts val="3000"/>
              </a:spcBef>
              <a:defRPr sz="3952"/>
            </a:pPr>
            <a:r>
              <a:t>Principles Treaty of Waitangi</a:t>
            </a:r>
          </a:p>
          <a:p>
            <a:pPr marL="257858" indent="-257858" defTabSz="443991">
              <a:spcBef>
                <a:spcPts val="3000"/>
              </a:spcBef>
              <a:defRPr sz="3952"/>
            </a:pPr>
            <a:r>
              <a:t>RMA  I991</a:t>
            </a:r>
          </a:p>
          <a:p>
            <a:pPr marL="257858" indent="-257858" defTabSz="443991">
              <a:spcBef>
                <a:spcPts val="3000"/>
              </a:spcBef>
              <a:defRPr sz="3952"/>
            </a:pPr>
            <a:r>
              <a:t>Ngāti Whakatere Cultural Values </a:t>
            </a:r>
          </a:p>
          <a:p>
            <a:pPr marL="257858" indent="-257858" defTabSz="443991">
              <a:spcBef>
                <a:spcPts val="3000"/>
              </a:spcBef>
              <a:defRPr sz="3952"/>
            </a:pPr>
            <a:r>
              <a:t>Archaeological Report (Incomplete)</a:t>
            </a:r>
          </a:p>
          <a:p>
            <a:pPr marL="257858" indent="-257858" defTabSz="443991">
              <a:spcBef>
                <a:spcPts val="3000"/>
              </a:spcBef>
              <a:defRPr sz="3952"/>
            </a:pPr>
            <a:r>
              <a:t>Cultural Impact Assessments (Incomplete)</a:t>
            </a:r>
          </a:p>
          <a:p>
            <a:pPr marL="328168" indent="-328168" defTabSz="443991">
              <a:spcBef>
                <a:spcPts val="3000"/>
              </a:spcBef>
              <a:defRPr sz="3952"/>
            </a:pPr>
            <a:r>
              <a:t>Eketahuna WWTP</a:t>
            </a:r>
          </a:p>
        </p:txBody>
      </p:sp>
    </p:spTree>
  </p:cSld>
  <p:clrMapOvr>
    <a:masterClrMapping/>
  </p:clrMapOvr>
  <mc:AlternateContent xmlns:mc="http://schemas.openxmlformats.org/markup-compatibility/2006">
    <mc:Choice xmlns:p14="http://schemas.microsoft.com/office/powerpoint/2010/main" Requires="p14">
      <p:transition spd="slow" advClick="1" p14:dur="2875">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Identified Cultural Values"/>
          <p:cNvSpPr/>
          <p:nvPr>
            <p:ph type="title"/>
          </p:nvPr>
        </p:nvSpPr>
        <p:spPr>
          <a:prstGeom prst="rect">
            <a:avLst/>
          </a:prstGeom>
        </p:spPr>
        <p:txBody>
          <a:bodyPr/>
          <a:lstStyle/>
          <a:p>
            <a:pPr/>
            <a:r>
              <a:t>Identified Cultural Values</a:t>
            </a:r>
          </a:p>
        </p:txBody>
      </p:sp>
      <p:graphicFrame>
        <p:nvGraphicFramePr>
          <p:cNvPr id="205" name="Table"/>
          <p:cNvGraphicFramePr/>
          <p:nvPr/>
        </p:nvGraphicFramePr>
        <p:xfrm>
          <a:off x="2374095" y="2578679"/>
          <a:ext cx="7937272" cy="325515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20516"/>
                <a:gridCol w="1884464"/>
                <a:gridCol w="1392521"/>
                <a:gridCol w="1467935"/>
                <a:gridCol w="1559133"/>
              </a:tblGrid>
              <a:tr h="564473">
                <a:tc>
                  <a:txBody>
                    <a:bodyPr/>
                    <a:lstStyle/>
                    <a:p>
                      <a:pPr defTabSz="457200">
                        <a:defRPr b="1" sz="1600">
                          <a:solidFill>
                            <a:srgbClr val="000000"/>
                          </a:solidFill>
                          <a:uFill>
                            <a:solidFill>
                              <a:srgbClr val="000000"/>
                            </a:solidFill>
                          </a:uFill>
                          <a:latin typeface="Arial"/>
                          <a:ea typeface="Arial"/>
                          <a:cs typeface="Arial"/>
                          <a:sym typeface="Arial"/>
                        </a:defRPr>
                      </a:pPr>
                      <a:r>
                        <a:t>Ancestral land</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DC0BF"/>
                    </a:solidFill>
                  </a:tcPr>
                </a:tc>
                <a:tc>
                  <a:txBody>
                    <a:bodyPr/>
                    <a:lstStyle/>
                    <a:p>
                      <a:pPr algn="l" defTabSz="457200">
                        <a:defRPr b="1" sz="1600">
                          <a:solidFill>
                            <a:srgbClr val="000000"/>
                          </a:solidFill>
                          <a:uFill>
                            <a:solidFill>
                              <a:srgbClr val="000000"/>
                            </a:solidFill>
                          </a:uFill>
                          <a:latin typeface="Arial"/>
                          <a:ea typeface="Arial"/>
                          <a:cs typeface="Arial"/>
                          <a:sym typeface="Arial"/>
                        </a:defRPr>
                      </a:pPr>
                      <a:r>
                        <a:t>       Water</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DC0BF"/>
                    </a:solidFill>
                  </a:tcPr>
                </a:tc>
                <a:tc>
                  <a:txBody>
                    <a:bodyPr/>
                    <a:lstStyle/>
                    <a:p>
                      <a:pPr defTabSz="457200">
                        <a:defRPr b="1" sz="1600">
                          <a:solidFill>
                            <a:srgbClr val="000000"/>
                          </a:solidFill>
                          <a:uFill>
                            <a:solidFill>
                              <a:srgbClr val="000000"/>
                            </a:solidFill>
                          </a:uFill>
                          <a:latin typeface="Arial"/>
                          <a:ea typeface="Arial"/>
                          <a:cs typeface="Arial"/>
                          <a:sym typeface="Arial"/>
                        </a:defRPr>
                      </a:pPr>
                      <a:r>
                        <a:t>Waahi Tapu</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DC0BF"/>
                    </a:solidFill>
                  </a:tcPr>
                </a:tc>
                <a:tc>
                  <a:txBody>
                    <a:bodyPr/>
                    <a:lstStyle/>
                    <a:p>
                      <a:pPr defTabSz="457200">
                        <a:defRPr b="1" sz="1600">
                          <a:solidFill>
                            <a:srgbClr val="000000"/>
                          </a:solidFill>
                          <a:uFill>
                            <a:solidFill>
                              <a:srgbClr val="000000"/>
                            </a:solidFill>
                          </a:uFill>
                          <a:latin typeface="Arial"/>
                          <a:ea typeface="Arial"/>
                          <a:cs typeface="Arial"/>
                          <a:sym typeface="Arial"/>
                        </a:defRPr>
                      </a:pPr>
                      <a:r>
                        <a:t>Flora and</a:t>
                      </a:r>
                    </a:p>
                    <a:p>
                      <a:pPr defTabSz="457200">
                        <a:defRPr b="1" sz="1600">
                          <a:solidFill>
                            <a:srgbClr val="000000"/>
                          </a:solidFill>
                          <a:uFill>
                            <a:solidFill>
                              <a:srgbClr val="000000"/>
                            </a:solidFill>
                          </a:uFill>
                          <a:latin typeface="Arial"/>
                          <a:ea typeface="Arial"/>
                          <a:cs typeface="Arial"/>
                          <a:sym typeface="Arial"/>
                        </a:defRPr>
                      </a:pPr>
                      <a:r>
                        <a:t>Fauna</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DC0BF"/>
                    </a:solidFill>
                  </a:tcPr>
                </a:tc>
                <a:tc>
                  <a:txBody>
                    <a:bodyPr/>
                    <a:lstStyle/>
                    <a:p>
                      <a:pPr defTabSz="457200">
                        <a:defRPr b="1" sz="1600">
                          <a:solidFill>
                            <a:srgbClr val="000000"/>
                          </a:solidFill>
                          <a:uFill>
                            <a:solidFill>
                              <a:srgbClr val="000000"/>
                            </a:solidFill>
                          </a:uFill>
                          <a:latin typeface="Arial"/>
                          <a:ea typeface="Arial"/>
                          <a:cs typeface="Arial"/>
                          <a:sym typeface="Arial"/>
                        </a:defRPr>
                      </a:pPr>
                      <a:r>
                        <a:t>Other Taonga</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DC0BF"/>
                    </a:solidFill>
                  </a:tcPr>
                </a:tc>
              </a:tr>
              <a:tr h="2677976">
                <a:tc>
                  <a:txBody>
                    <a:bodyPr/>
                    <a:lstStyle/>
                    <a:p>
                      <a:pPr algn="l" defTabSz="457200">
                        <a:defRPr sz="1600">
                          <a:solidFill>
                            <a:srgbClr val="000000"/>
                          </a:solidFill>
                          <a:uFill>
                            <a:solidFill>
                              <a:srgbClr val="000000"/>
                            </a:solidFill>
                          </a:uFill>
                          <a:latin typeface="Times New Roman"/>
                          <a:ea typeface="Times New Roman"/>
                          <a:cs typeface="Times New Roman"/>
                          <a:sym typeface="Times New Roman"/>
                        </a:defRPr>
                      </a:pPr>
                      <a:r>
                        <a:t>Tararua Rangers</a:t>
                      </a:r>
                    </a:p>
                    <a:p>
                      <a:pPr algn="l" defTabSz="457200">
                        <a:defRPr sz="16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Te Maire</a:t>
                      </a:r>
                      <a:endParaRPr>
                        <a:latin typeface="Arial"/>
                        <a:ea typeface="Arial"/>
                        <a:cs typeface="Arial"/>
                        <a:sym typeface="Arial"/>
                      </a:endParaRPr>
                    </a:p>
                    <a:p>
                      <a:pPr algn="l" defTabSz="457200">
                        <a:defRPr sz="16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Whakawehi Marae</a:t>
                      </a:r>
                      <a:endParaRPr>
                        <a:latin typeface="Arial"/>
                        <a:ea typeface="Arial"/>
                        <a:cs typeface="Arial"/>
                        <a:sym typeface="Arial"/>
                      </a:endParaRPr>
                    </a:p>
                    <a:p>
                      <a:pPr algn="l" defTabSz="457200">
                        <a:defRPr sz="16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 Moutoa</a:t>
                      </a:r>
                      <a:endParaRPr>
                        <a:latin typeface="Arial"/>
                        <a:ea typeface="Arial"/>
                        <a:cs typeface="Arial"/>
                        <a:sym typeface="Arial"/>
                      </a:endParaRPr>
                    </a:p>
                    <a:p>
                      <a:pPr algn="l" defTabSz="457200">
                        <a:defRPr sz="16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Tu Whakatipua</a:t>
                      </a:r>
                    </a:p>
                    <a:p>
                      <a:pPr algn="l" defTabSz="457200">
                        <a:defRPr sz="1600">
                          <a:solidFill>
                            <a:srgbClr val="000000"/>
                          </a:solidFill>
                          <a:uFill>
                            <a:solidFill>
                              <a:srgbClr val="000000"/>
                            </a:solidFill>
                          </a:uFill>
                          <a:latin typeface="Arial"/>
                          <a:ea typeface="Arial"/>
                          <a:cs typeface="Arial"/>
                          <a:sym typeface="Arial"/>
                        </a:defRPr>
                      </a:pPr>
                      <a:r>
                        <a:rPr>
                          <a:latin typeface="Times New Roman"/>
                          <a:ea typeface="Times New Roman"/>
                          <a:cs typeface="Times New Roman"/>
                          <a:sym typeface="Times New Roman"/>
                        </a:rPr>
                        <a:t>Oroua River</a:t>
                      </a:r>
                      <a:endParaRPr>
                        <a:latin typeface="Times New Roman"/>
                        <a:ea typeface="Times New Roman"/>
                        <a:cs typeface="Times New Roman"/>
                        <a:sym typeface="Times New Roman"/>
                      </a:endParaRPr>
                    </a:p>
                    <a:p>
                      <a:pPr algn="l" defTabSz="457200">
                        <a:defRPr sz="16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Paiaka</a:t>
                      </a:r>
                    </a:p>
                    <a:p>
                      <a:pPr algn="l" defTabSz="457200">
                        <a:defRPr sz="16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Whirokino</a:t>
                      </a:r>
                    </a:p>
                    <a:p>
                      <a:pPr algn="l" defTabSz="457200">
                        <a:defRPr sz="16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Matakarapa</a:t>
                      </a:r>
                    </a:p>
                    <a:p>
                      <a:pPr algn="l" defTabSz="457200">
                        <a:defRPr sz="16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Te Rerengaohau </a:t>
                      </a:r>
                      <a:endParaRPr>
                        <a:latin typeface="Arial"/>
                        <a:ea typeface="Arial"/>
                        <a:cs typeface="Arial"/>
                        <a:sym typeface="Arial"/>
                      </a:endParaRPr>
                    </a:p>
                    <a:p>
                      <a:pPr algn="l" defTabSz="457200">
                        <a:defRPr sz="16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Kukutauaki 7E</a:t>
                      </a:r>
                      <a:endParaRPr>
                        <a:latin typeface="Arial"/>
                        <a:ea typeface="Arial"/>
                        <a:cs typeface="Arial"/>
                        <a:sym typeface="Arial"/>
                      </a:endParaRPr>
                    </a:p>
                    <a:p>
                      <a:pPr algn="l" defTabSz="457200">
                        <a:defRPr sz="16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Te Kapahaka </a:t>
                      </a:r>
                      <a:endParaRPr>
                        <a:latin typeface="Arial"/>
                        <a:ea typeface="Arial"/>
                        <a:cs typeface="Arial"/>
                        <a:sym typeface="Arial"/>
                      </a:endParaRPr>
                    </a:p>
                    <a:p>
                      <a:pPr algn="l" defTabSz="457200">
                        <a:tabLst>
                          <a:tab pos="101600" algn="l"/>
                        </a:tabLst>
                        <a:defRPr sz="1600">
                          <a:solidFill>
                            <a:srgbClr val="000000"/>
                          </a:solidFill>
                          <a:uFill>
                            <a:solidFill>
                              <a:srgbClr val="000000"/>
                            </a:solidFill>
                          </a:uFill>
                          <a:latin typeface="Arial"/>
                          <a:ea typeface="Arial"/>
                          <a:cs typeface="Arial"/>
                          <a:sym typeface="Arial"/>
                        </a:defRPr>
                      </a:pPr>
                      <a:r>
                        <a:t> </a:t>
                      </a:r>
                    </a:p>
                    <a:p>
                      <a:pPr algn="l" defTabSz="457200">
                        <a:defRPr sz="1600">
                          <a:solidFill>
                            <a:srgbClr val="000000"/>
                          </a:solidFill>
                          <a:uFill>
                            <a:solidFill>
                              <a:srgbClr val="000000"/>
                            </a:solidFill>
                          </a:uFill>
                          <a:latin typeface="Arial"/>
                          <a:ea typeface="Arial"/>
                          <a:cs typeface="Arial"/>
                          <a:sym typeface="Arial"/>
                        </a:defRPr>
                      </a:pPr>
                      <a:r>
                        <a:t> </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c>
                  <a:txBody>
                    <a:bodyPr/>
                    <a:lstStyle/>
                    <a:p>
                      <a:pPr marL="103504" indent="-103504" algn="l" defTabSz="457200">
                        <a:defRPr sz="1600">
                          <a:solidFill>
                            <a:srgbClr val="000000"/>
                          </a:solidFill>
                          <a:uFill>
                            <a:solidFill>
                              <a:srgbClr val="000000"/>
                            </a:solidFill>
                          </a:uFill>
                          <a:latin typeface="Arial"/>
                          <a:ea typeface="Arial"/>
                          <a:cs typeface="Arial"/>
                          <a:sym typeface="Arial"/>
                        </a:defRPr>
                      </a:pPr>
                      <a:r>
                        <a:t>Rangitikei River</a:t>
                      </a:r>
                    </a:p>
                    <a:p>
                      <a:pPr marL="103504" indent="-103504" algn="l" defTabSz="457200">
                        <a:defRPr sz="1600">
                          <a:solidFill>
                            <a:srgbClr val="000000"/>
                          </a:solidFill>
                          <a:uFill>
                            <a:solidFill>
                              <a:srgbClr val="000000"/>
                            </a:solidFill>
                          </a:uFill>
                          <a:latin typeface="Arial"/>
                          <a:ea typeface="Arial"/>
                          <a:cs typeface="Arial"/>
                          <a:sym typeface="Arial"/>
                        </a:defRPr>
                      </a:pPr>
                      <a:r>
                        <a:t>Oroua River</a:t>
                      </a:r>
                    </a:p>
                    <a:p>
                      <a:pPr marL="103504" indent="-103504" algn="l" defTabSz="457200">
                        <a:defRPr sz="1600">
                          <a:solidFill>
                            <a:srgbClr val="000000"/>
                          </a:solidFill>
                          <a:uFill>
                            <a:solidFill>
                              <a:srgbClr val="000000"/>
                            </a:solidFill>
                          </a:uFill>
                          <a:latin typeface="Arial"/>
                          <a:ea typeface="Arial"/>
                          <a:cs typeface="Arial"/>
                          <a:sym typeface="Arial"/>
                        </a:defRPr>
                      </a:pPr>
                      <a:r>
                        <a:t>Manawatu River</a:t>
                      </a:r>
                    </a:p>
                    <a:p>
                      <a:pPr marL="103504" indent="-103504" algn="l" defTabSz="457200">
                        <a:defRPr sz="1600">
                          <a:solidFill>
                            <a:srgbClr val="000000"/>
                          </a:solidFill>
                          <a:uFill>
                            <a:solidFill>
                              <a:srgbClr val="000000"/>
                            </a:solidFill>
                          </a:uFill>
                          <a:latin typeface="Arial"/>
                          <a:ea typeface="Arial"/>
                          <a:cs typeface="Arial"/>
                          <a:sym typeface="Arial"/>
                        </a:defRPr>
                      </a:pPr>
                      <a:r>
                        <a:t>Tokomaru River</a:t>
                      </a:r>
                    </a:p>
                    <a:p>
                      <a:pPr marL="103504" indent="-103504" algn="l" defTabSz="457200">
                        <a:defRPr sz="1600">
                          <a:solidFill>
                            <a:srgbClr val="000000"/>
                          </a:solidFill>
                          <a:uFill>
                            <a:solidFill>
                              <a:srgbClr val="000000"/>
                            </a:solidFill>
                          </a:uFill>
                          <a:latin typeface="Arial"/>
                          <a:ea typeface="Arial"/>
                          <a:cs typeface="Arial"/>
                          <a:sym typeface="Arial"/>
                        </a:defRPr>
                      </a:pPr>
                      <a:r>
                        <a:t>Otuaru River</a:t>
                      </a:r>
                    </a:p>
                    <a:p>
                      <a:pPr marL="103504" indent="-103504" algn="l" defTabSz="457200">
                        <a:defRPr sz="1600">
                          <a:solidFill>
                            <a:srgbClr val="000000"/>
                          </a:solidFill>
                          <a:uFill>
                            <a:solidFill>
                              <a:srgbClr val="000000"/>
                            </a:solidFill>
                          </a:uFill>
                          <a:latin typeface="Arial"/>
                          <a:ea typeface="Arial"/>
                          <a:cs typeface="Arial"/>
                          <a:sym typeface="Arial"/>
                        </a:defRPr>
                      </a:pPr>
                      <a:r>
                        <a:t> Customary fishing</a:t>
                      </a:r>
                    </a:p>
                    <a:p>
                      <a:pPr marL="103504" indent="-103504" algn="l" defTabSz="457200">
                        <a:defRPr sz="1600">
                          <a:solidFill>
                            <a:srgbClr val="000000"/>
                          </a:solidFill>
                          <a:uFill>
                            <a:solidFill>
                              <a:srgbClr val="000000"/>
                            </a:solidFill>
                          </a:uFill>
                          <a:latin typeface="Arial"/>
                          <a:ea typeface="Arial"/>
                          <a:cs typeface="Arial"/>
                          <a:sym typeface="Arial"/>
                        </a:defRPr>
                      </a:pPr>
                      <a:r>
                        <a:t>Fish migration</a:t>
                      </a:r>
                    </a:p>
                    <a:p>
                      <a:pPr marL="103504" indent="-103504" algn="l" defTabSz="457200">
                        <a:defRPr sz="1600">
                          <a:solidFill>
                            <a:srgbClr val="000000"/>
                          </a:solidFill>
                          <a:uFill>
                            <a:solidFill>
                              <a:srgbClr val="000000"/>
                            </a:solidFill>
                          </a:uFill>
                          <a:latin typeface="Arial"/>
                          <a:ea typeface="Arial"/>
                          <a:cs typeface="Arial"/>
                          <a:sym typeface="Arial"/>
                        </a:defRPr>
                      </a:pPr>
                      <a:r>
                        <a:t>Spiritual ceremonies</a:t>
                      </a:r>
                    </a:p>
                    <a:p>
                      <a:pPr marL="103504" indent="-103504" algn="l" defTabSz="457200">
                        <a:defRPr sz="1600">
                          <a:solidFill>
                            <a:srgbClr val="000000"/>
                          </a:solidFill>
                          <a:uFill>
                            <a:solidFill>
                              <a:srgbClr val="000000"/>
                            </a:solidFill>
                          </a:uFill>
                          <a:latin typeface="Arial"/>
                          <a:ea typeface="Arial"/>
                          <a:cs typeface="Arial"/>
                          <a:sym typeface="Arial"/>
                        </a:defRPr>
                      </a:pPr>
                      <a:r>
                        <a:t>Lagoon</a:t>
                      </a:r>
                    </a:p>
                    <a:p>
                      <a:pPr marL="103504" indent="-103504" algn="l" defTabSz="457200">
                        <a:defRPr sz="1600">
                          <a:solidFill>
                            <a:srgbClr val="000000"/>
                          </a:solidFill>
                          <a:uFill>
                            <a:solidFill>
                              <a:srgbClr val="000000"/>
                            </a:solidFill>
                          </a:uFill>
                          <a:latin typeface="Arial"/>
                          <a:ea typeface="Arial"/>
                          <a:cs typeface="Arial"/>
                          <a:sym typeface="Arial"/>
                        </a:defRPr>
                      </a:pPr>
                      <a:r>
                        <a:t>Lakes</a:t>
                      </a:r>
                    </a:p>
                    <a:p>
                      <a:pPr marL="103504" indent="-103504" algn="l" defTabSz="457200">
                        <a:defRPr sz="1600">
                          <a:solidFill>
                            <a:srgbClr val="000000"/>
                          </a:solidFill>
                          <a:uFill>
                            <a:solidFill>
                              <a:srgbClr val="000000"/>
                            </a:solidFill>
                          </a:uFill>
                          <a:latin typeface="Arial"/>
                          <a:ea typeface="Arial"/>
                          <a:cs typeface="Arial"/>
                          <a:sym typeface="Arial"/>
                        </a:defRPr>
                      </a:pPr>
                      <a:r>
                        <a:t>Wetland</a:t>
                      </a:r>
                    </a:p>
                    <a:p>
                      <a:pPr marL="103504" indent="-103504" algn="l" defTabSz="457200">
                        <a:defRPr sz="1600">
                          <a:solidFill>
                            <a:srgbClr val="000000"/>
                          </a:solidFill>
                          <a:uFill>
                            <a:solidFill>
                              <a:srgbClr val="000000"/>
                            </a:solidFill>
                          </a:uFill>
                          <a:latin typeface="Arial"/>
                          <a:ea typeface="Arial"/>
                          <a:cs typeface="Arial"/>
                          <a:sym typeface="Arial"/>
                        </a:defRPr>
                      </a:pPr>
                      <a:r>
                        <a:t>Subterranean waters</a:t>
                      </a:r>
                    </a:p>
                    <a:p>
                      <a:pPr marL="103504" indent="-103504" algn="l" defTabSz="457200">
                        <a:defRPr sz="1600">
                          <a:solidFill>
                            <a:srgbClr val="000000"/>
                          </a:solidFill>
                          <a:uFill>
                            <a:solidFill>
                              <a:srgbClr val="000000"/>
                            </a:solidFill>
                          </a:uFill>
                          <a:latin typeface="Arial"/>
                          <a:ea typeface="Arial"/>
                          <a:cs typeface="Arial"/>
                          <a:sym typeface="Arial"/>
                        </a:defRPr>
                      </a:pPr>
                      <a:r>
                        <a:t>Natural streams</a:t>
                      </a:r>
                    </a:p>
                    <a:p>
                      <a:pPr marL="103504" indent="-103504" algn="l" defTabSz="457200">
                        <a:defRPr sz="1600">
                          <a:solidFill>
                            <a:srgbClr val="000000"/>
                          </a:solidFill>
                          <a:uFill>
                            <a:solidFill>
                              <a:srgbClr val="000000"/>
                            </a:solidFill>
                          </a:uFill>
                          <a:latin typeface="Arial"/>
                          <a:ea typeface="Arial"/>
                          <a:cs typeface="Arial"/>
                          <a:sym typeface="Arial"/>
                        </a:defRPr>
                      </a:pPr>
                      <a:r>
                        <a:t>Man made rivers and streams</a:t>
                      </a:r>
                    </a:p>
                    <a:p>
                      <a:pPr marL="103504" indent="-103504" algn="l" defTabSz="457200">
                        <a:defRPr sz="1600">
                          <a:solidFill>
                            <a:srgbClr val="000000"/>
                          </a:solidFill>
                          <a:uFill>
                            <a:solidFill>
                              <a:srgbClr val="000000"/>
                            </a:solidFill>
                          </a:uFill>
                          <a:latin typeface="Arial"/>
                          <a:ea typeface="Arial"/>
                          <a:cs typeface="Arial"/>
                          <a:sym typeface="Arial"/>
                        </a:defRPr>
                      </a:pPr>
                      <a:r>
                        <a:t>Te Moana</a:t>
                      </a:r>
                    </a:p>
                    <a:p>
                      <a:pPr marL="103504" indent="-103504" algn="l" defTabSz="457200">
                        <a:defRPr sz="1600">
                          <a:solidFill>
                            <a:srgbClr val="000000"/>
                          </a:solidFill>
                          <a:uFill>
                            <a:solidFill>
                              <a:srgbClr val="000000"/>
                            </a:solidFill>
                          </a:uFill>
                          <a:latin typeface="Arial"/>
                          <a:ea typeface="Arial"/>
                          <a:cs typeface="Arial"/>
                          <a:sym typeface="Arial"/>
                        </a:defRPr>
                      </a:pPr>
                      <a:r>
                        <a:t>Ecosystems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c>
                  <a:txBody>
                    <a:bodyPr/>
                    <a:lstStyle/>
                    <a:p>
                      <a:pPr marL="103504" indent="-103504" algn="l" defTabSz="457200">
                        <a:defRPr sz="1600">
                          <a:solidFill>
                            <a:srgbClr val="000000"/>
                          </a:solidFill>
                          <a:uFill>
                            <a:solidFill>
                              <a:srgbClr val="000000"/>
                            </a:solidFill>
                          </a:uFill>
                          <a:latin typeface="Arial"/>
                          <a:ea typeface="Arial"/>
                          <a:cs typeface="Arial"/>
                          <a:sym typeface="Arial"/>
                        </a:defRPr>
                      </a:pPr>
                      <a:r>
                        <a:t>Waahi Tapu</a:t>
                      </a:r>
                    </a:p>
                    <a:p>
                      <a:pPr marL="103504" indent="-103504" algn="l" defTabSz="457200">
                        <a:defRPr sz="1600">
                          <a:solidFill>
                            <a:srgbClr val="000000"/>
                          </a:solidFill>
                          <a:uFill>
                            <a:solidFill>
                              <a:srgbClr val="000000"/>
                            </a:solidFill>
                          </a:uFill>
                          <a:latin typeface="Arial"/>
                          <a:ea typeface="Arial"/>
                          <a:cs typeface="Arial"/>
                          <a:sym typeface="Arial"/>
                        </a:defRPr>
                      </a:pPr>
                      <a:r>
                        <a:t>Waahi Tupuna</a:t>
                      </a:r>
                    </a:p>
                    <a:p>
                      <a:pPr marL="103504" indent="-103504" algn="l" defTabSz="457200">
                        <a:defRPr sz="1600">
                          <a:solidFill>
                            <a:srgbClr val="000000"/>
                          </a:solidFill>
                          <a:uFill>
                            <a:solidFill>
                              <a:srgbClr val="000000"/>
                            </a:solidFill>
                          </a:uFill>
                          <a:latin typeface="Arial"/>
                          <a:ea typeface="Arial"/>
                          <a:cs typeface="Arial"/>
                          <a:sym typeface="Arial"/>
                        </a:defRPr>
                      </a:pPr>
                      <a:r>
                        <a:t>Sand Dunes</a:t>
                      </a:r>
                    </a:p>
                    <a:p>
                      <a:pPr marL="103504" indent="-103504" algn="l" defTabSz="457200">
                        <a:defRPr sz="1600">
                          <a:solidFill>
                            <a:srgbClr val="000000"/>
                          </a:solidFill>
                          <a:uFill>
                            <a:solidFill>
                              <a:srgbClr val="000000"/>
                            </a:solidFill>
                          </a:uFill>
                          <a:latin typeface="Arial"/>
                          <a:ea typeface="Arial"/>
                          <a:cs typeface="Arial"/>
                          <a:sym typeface="Arial"/>
                        </a:defRPr>
                      </a:pPr>
                      <a:r>
                        <a:t>Marae</a:t>
                      </a:r>
                    </a:p>
                    <a:p>
                      <a:pPr marL="103504" indent="-103504" algn="l" defTabSz="457200">
                        <a:defRPr sz="1600">
                          <a:solidFill>
                            <a:srgbClr val="000000"/>
                          </a:solidFill>
                          <a:uFill>
                            <a:solidFill>
                              <a:srgbClr val="000000"/>
                            </a:solidFill>
                          </a:uFill>
                          <a:latin typeface="Arial"/>
                          <a:ea typeface="Arial"/>
                          <a:cs typeface="Arial"/>
                          <a:sym typeface="Arial"/>
                        </a:defRPr>
                      </a:pPr>
                      <a:r>
                        <a:t>Whare Tupuna</a:t>
                      </a:r>
                    </a:p>
                    <a:p>
                      <a:pPr marL="103504" indent="-103504" algn="l" defTabSz="457200">
                        <a:defRPr sz="1600">
                          <a:solidFill>
                            <a:srgbClr val="000000"/>
                          </a:solidFill>
                          <a:uFill>
                            <a:solidFill>
                              <a:srgbClr val="000000"/>
                            </a:solidFill>
                          </a:uFill>
                          <a:latin typeface="Arial"/>
                          <a:ea typeface="Arial"/>
                          <a:cs typeface="Arial"/>
                          <a:sym typeface="Arial"/>
                        </a:defRPr>
                      </a:pPr>
                      <a:r>
                        <a:t>Whare Karakia</a:t>
                      </a:r>
                    </a:p>
                    <a:p>
                      <a:pPr marL="103504" indent="-103504" algn="l" defTabSz="457200">
                        <a:defRPr sz="1600">
                          <a:solidFill>
                            <a:srgbClr val="000000"/>
                          </a:solidFill>
                          <a:uFill>
                            <a:solidFill>
                              <a:srgbClr val="000000"/>
                            </a:solidFill>
                          </a:uFill>
                          <a:latin typeface="Arial"/>
                          <a:ea typeface="Arial"/>
                          <a:cs typeface="Arial"/>
                          <a:sym typeface="Arial"/>
                        </a:defRPr>
                      </a:pPr>
                      <a:r>
                        <a:t>Battle sites</a:t>
                      </a:r>
                    </a:p>
                    <a:p>
                      <a:pPr marL="103504" indent="-103504" algn="l" defTabSz="457200">
                        <a:defRPr sz="1600">
                          <a:solidFill>
                            <a:srgbClr val="000000"/>
                          </a:solidFill>
                          <a:uFill>
                            <a:solidFill>
                              <a:srgbClr val="000000"/>
                            </a:solidFill>
                          </a:uFill>
                          <a:latin typeface="Arial"/>
                          <a:ea typeface="Arial"/>
                          <a:cs typeface="Arial"/>
                          <a:sym typeface="Arial"/>
                        </a:defRPr>
                      </a:pPr>
                      <a:r>
                        <a:t>Urupa</a:t>
                      </a:r>
                    </a:p>
                    <a:p>
                      <a:pPr marL="103504" indent="-103504" algn="l" defTabSz="457200">
                        <a:defRPr sz="1600">
                          <a:solidFill>
                            <a:srgbClr val="000000"/>
                          </a:solidFill>
                          <a:uFill>
                            <a:solidFill>
                              <a:srgbClr val="000000"/>
                            </a:solidFill>
                          </a:uFill>
                          <a:latin typeface="Arial"/>
                          <a:ea typeface="Arial"/>
                          <a:cs typeface="Arial"/>
                          <a:sym typeface="Arial"/>
                        </a:defRPr>
                      </a:pPr>
                      <a:r>
                        <a:t>Agriculture </a:t>
                      </a:r>
                    </a:p>
                    <a:p>
                      <a:pPr marL="103504" indent="-103504" algn="l" defTabSz="457200">
                        <a:defRPr sz="1600">
                          <a:solidFill>
                            <a:srgbClr val="000000"/>
                          </a:solidFill>
                          <a:uFill>
                            <a:solidFill>
                              <a:srgbClr val="000000"/>
                            </a:solidFill>
                          </a:uFill>
                          <a:latin typeface="Arial"/>
                          <a:ea typeface="Arial"/>
                          <a:cs typeface="Arial"/>
                          <a:sym typeface="Arial"/>
                        </a:defRPr>
                      </a:pPr>
                      <a:r>
                        <a:t>Matauranga Maori </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c>
                  <a:txBody>
                    <a:bodyPr/>
                    <a:lstStyle/>
                    <a:p>
                      <a:pPr marL="103504" indent="-103504" algn="l" defTabSz="457200">
                        <a:defRPr sz="1600">
                          <a:solidFill>
                            <a:srgbClr val="000000"/>
                          </a:solidFill>
                          <a:uFill>
                            <a:solidFill>
                              <a:srgbClr val="000000"/>
                            </a:solidFill>
                          </a:uFill>
                          <a:latin typeface="Arial"/>
                          <a:ea typeface="Arial"/>
                          <a:cs typeface="Arial"/>
                          <a:sym typeface="Arial"/>
                        </a:defRPr>
                      </a:pPr>
                      <a:r>
                        <a:t>Native Trees</a:t>
                      </a:r>
                    </a:p>
                    <a:p>
                      <a:pPr marL="103504" indent="-103504" algn="l" defTabSz="457200">
                        <a:defRPr sz="1600">
                          <a:solidFill>
                            <a:srgbClr val="000000"/>
                          </a:solidFill>
                          <a:uFill>
                            <a:solidFill>
                              <a:srgbClr val="000000"/>
                            </a:solidFill>
                          </a:uFill>
                          <a:latin typeface="Arial"/>
                          <a:ea typeface="Arial"/>
                          <a:cs typeface="Arial"/>
                          <a:sym typeface="Arial"/>
                        </a:defRPr>
                      </a:pPr>
                      <a:r>
                        <a:t>Flora</a:t>
                      </a:r>
                    </a:p>
                    <a:p>
                      <a:pPr marL="103504" indent="-103504" algn="l" defTabSz="457200">
                        <a:defRPr sz="1600">
                          <a:solidFill>
                            <a:srgbClr val="000000"/>
                          </a:solidFill>
                          <a:uFill>
                            <a:solidFill>
                              <a:srgbClr val="000000"/>
                            </a:solidFill>
                          </a:uFill>
                          <a:latin typeface="Arial"/>
                          <a:ea typeface="Arial"/>
                          <a:cs typeface="Arial"/>
                          <a:sym typeface="Arial"/>
                        </a:defRPr>
                      </a:pPr>
                      <a:r>
                        <a:t>Fauna </a:t>
                      </a:r>
                    </a:p>
                    <a:p>
                      <a:pPr marL="103504" indent="-103504" algn="l" defTabSz="457200">
                        <a:defRPr sz="1600">
                          <a:solidFill>
                            <a:srgbClr val="000000"/>
                          </a:solidFill>
                          <a:uFill>
                            <a:solidFill>
                              <a:srgbClr val="000000"/>
                            </a:solidFill>
                          </a:uFill>
                          <a:latin typeface="Arial"/>
                          <a:ea typeface="Arial"/>
                          <a:cs typeface="Arial"/>
                          <a:sym typeface="Arial"/>
                        </a:defRPr>
                      </a:pPr>
                      <a:r>
                        <a:t>Flax Plant </a:t>
                      </a:r>
                    </a:p>
                    <a:p>
                      <a:pPr marL="103504" indent="-103504" algn="l" defTabSz="457200">
                        <a:defRPr sz="1600">
                          <a:solidFill>
                            <a:srgbClr val="000000"/>
                          </a:solidFill>
                          <a:uFill>
                            <a:solidFill>
                              <a:srgbClr val="000000"/>
                            </a:solidFill>
                          </a:uFill>
                          <a:latin typeface="Arial"/>
                          <a:ea typeface="Arial"/>
                          <a:cs typeface="Arial"/>
                          <a:sym typeface="Arial"/>
                        </a:defRPr>
                      </a:pPr>
                      <a:r>
                        <a:t>Pingao</a:t>
                      </a:r>
                    </a:p>
                    <a:p>
                      <a:pPr marL="103504" indent="-103504" algn="l" defTabSz="457200">
                        <a:defRPr sz="1600">
                          <a:solidFill>
                            <a:srgbClr val="000000"/>
                          </a:solidFill>
                          <a:uFill>
                            <a:solidFill>
                              <a:srgbClr val="000000"/>
                            </a:solidFill>
                          </a:uFill>
                          <a:latin typeface="Arial"/>
                          <a:ea typeface="Arial"/>
                          <a:cs typeface="Arial"/>
                          <a:sym typeface="Arial"/>
                        </a:defRPr>
                      </a:pPr>
                      <a:r>
                        <a:t>Raupo</a:t>
                      </a:r>
                    </a:p>
                    <a:p>
                      <a:pPr marL="103504" indent="-103504" algn="l" defTabSz="457200">
                        <a:defRPr sz="1600">
                          <a:solidFill>
                            <a:srgbClr val="000000"/>
                          </a:solidFill>
                          <a:uFill>
                            <a:solidFill>
                              <a:srgbClr val="000000"/>
                            </a:solidFill>
                          </a:uFill>
                          <a:latin typeface="Arial"/>
                          <a:ea typeface="Arial"/>
                          <a:cs typeface="Arial"/>
                          <a:sym typeface="Arial"/>
                        </a:defRPr>
                      </a:pPr>
                      <a:r>
                        <a:t>Ecosystems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c>
                  <a:txBody>
                    <a:bodyPr/>
                    <a:lstStyle/>
                    <a:p>
                      <a:pPr marL="103504" indent="-103504" algn="l" defTabSz="457200">
                        <a:defRPr sz="1600">
                          <a:solidFill>
                            <a:srgbClr val="000000"/>
                          </a:solidFill>
                          <a:uFill>
                            <a:solidFill>
                              <a:srgbClr val="000000"/>
                            </a:solidFill>
                          </a:uFill>
                          <a:latin typeface="Arial"/>
                          <a:ea typeface="Arial"/>
                          <a:cs typeface="Arial"/>
                          <a:sym typeface="Arial"/>
                        </a:defRPr>
                      </a:pPr>
                      <a:r>
                        <a:t>Peketahi and </a:t>
                      </a:r>
                    </a:p>
                    <a:p>
                      <a:pPr marL="103504" indent="-103504" algn="l" defTabSz="457200">
                        <a:defRPr sz="1600">
                          <a:solidFill>
                            <a:srgbClr val="000000"/>
                          </a:solidFill>
                          <a:uFill>
                            <a:solidFill>
                              <a:srgbClr val="000000"/>
                            </a:solidFill>
                          </a:uFill>
                          <a:latin typeface="Arial"/>
                          <a:ea typeface="Arial"/>
                          <a:cs typeface="Arial"/>
                          <a:sym typeface="Arial"/>
                        </a:defRPr>
                      </a:pPr>
                      <a:r>
                        <a:t>Papangaio</a:t>
                      </a:r>
                    </a:p>
                    <a:p>
                      <a:pPr marL="103504" indent="-103504" algn="l" defTabSz="457200">
                        <a:defRPr sz="1600">
                          <a:solidFill>
                            <a:srgbClr val="000000"/>
                          </a:solidFill>
                          <a:uFill>
                            <a:solidFill>
                              <a:srgbClr val="000000"/>
                            </a:solidFill>
                          </a:uFill>
                          <a:latin typeface="Arial"/>
                          <a:ea typeface="Arial"/>
                          <a:cs typeface="Arial"/>
                          <a:sym typeface="Arial"/>
                        </a:defRPr>
                      </a:pPr>
                      <a:r>
                        <a:t>Ihakara Drain</a:t>
                      </a:r>
                    </a:p>
                    <a:p>
                      <a:pPr marL="103504" indent="-103504" algn="l" defTabSz="457200">
                        <a:defRPr sz="1600">
                          <a:solidFill>
                            <a:srgbClr val="000000"/>
                          </a:solidFill>
                          <a:uFill>
                            <a:solidFill>
                              <a:srgbClr val="000000"/>
                            </a:solidFill>
                          </a:uFill>
                          <a:latin typeface="Arial"/>
                          <a:ea typeface="Arial"/>
                          <a:cs typeface="Arial"/>
                          <a:sym typeface="Arial"/>
                        </a:defRPr>
                      </a:pPr>
                      <a:r>
                        <a:t>Lizard</a:t>
                      </a:r>
                    </a:p>
                    <a:p>
                      <a:pPr marL="103504" indent="-103504" algn="l" defTabSz="457200">
                        <a:defRPr sz="1600">
                          <a:solidFill>
                            <a:srgbClr val="000000"/>
                          </a:solidFill>
                          <a:uFill>
                            <a:solidFill>
                              <a:srgbClr val="000000"/>
                            </a:solidFill>
                          </a:uFill>
                          <a:latin typeface="Arial"/>
                          <a:ea typeface="Arial"/>
                          <a:cs typeface="Arial"/>
                          <a:sym typeface="Arial"/>
                        </a:defRPr>
                      </a:pPr>
                      <a:r>
                        <a:t>Kotuku,Godwitt</a:t>
                      </a:r>
                      <a:r>
                        <a:t>Native fresh species</a:t>
                      </a:r>
                    </a:p>
                    <a:p>
                      <a:pPr marL="103504" indent="-103504" algn="l" defTabSz="457200">
                        <a:defRPr sz="1600">
                          <a:solidFill>
                            <a:srgbClr val="000000"/>
                          </a:solidFill>
                          <a:uFill>
                            <a:solidFill>
                              <a:srgbClr val="000000"/>
                            </a:solidFill>
                          </a:uFill>
                          <a:latin typeface="Arial"/>
                          <a:ea typeface="Arial"/>
                          <a:cs typeface="Arial"/>
                          <a:sym typeface="Arial"/>
                        </a:defRPr>
                      </a:pPr>
                      <a:r>
                        <a:t>RAMSAR</a:t>
                      </a:r>
                    </a:p>
                    <a:p>
                      <a:pPr marL="103504" indent="-103504" algn="l" defTabSz="457200">
                        <a:defRPr sz="1600">
                          <a:solidFill>
                            <a:srgbClr val="000000"/>
                          </a:solidFill>
                          <a:uFill>
                            <a:solidFill>
                              <a:srgbClr val="000000"/>
                            </a:solidFill>
                          </a:uFill>
                          <a:latin typeface="Arial"/>
                          <a:ea typeface="Arial"/>
                          <a:cs typeface="Arial"/>
                          <a:sym typeface="Arial"/>
                        </a:defRPr>
                      </a:pPr>
                      <a:r>
                        <a:t>Ecosystems </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r>
            </a:tbl>
          </a:graphicData>
        </a:graphic>
      </p:graphicFrame>
      <p:sp>
        <p:nvSpPr>
          <p:cNvPr id="206" name="Mauri Wai, Mauri Whenua, Mauri Tangata…"/>
          <p:cNvSpPr/>
          <p:nvPr/>
        </p:nvSpPr>
        <p:spPr>
          <a:xfrm>
            <a:off x="2813040" y="8085607"/>
            <a:ext cx="7909980"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300"/>
            </a:pPr>
            <a:r>
              <a:t>Mauri Wai, Mauri Whenua, Mauri Tangata</a:t>
            </a:r>
          </a:p>
          <a:p>
            <a:pPr>
              <a:defRPr sz="3300"/>
            </a:pPr>
            <a:r>
              <a:t>Mauri Ora....</a:t>
            </a:r>
          </a:p>
          <a:p>
            <a:pPr>
              <a:defRPr sz="3300"/>
            </a:pPr>
            <a:r>
              <a:t>Tīhei Mauri Ora!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Text"/>
          <p:cNvSpPr/>
          <p:nvPr/>
        </p:nvSpPr>
        <p:spPr>
          <a:xfrm>
            <a:off x="6678414" y="3994311"/>
            <a:ext cx="127001" cy="6285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Arial"/>
                <a:ea typeface="Arial"/>
                <a:cs typeface="Arial"/>
                <a:sym typeface="Arial"/>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Times New Roman"/>
                <a:ea typeface="Times New Roman"/>
                <a:cs typeface="Times New Roman"/>
                <a:sym typeface="Times New Roman"/>
              </a:defRPr>
            </a:pPr>
          </a:p>
        </p:txBody>
      </p:sp>
      <p:graphicFrame>
        <p:nvGraphicFramePr>
          <p:cNvPr id="209" name="Table"/>
          <p:cNvGraphicFramePr/>
          <p:nvPr/>
        </p:nvGraphicFramePr>
        <p:xfrm>
          <a:off x="3015767" y="1644219"/>
          <a:ext cx="6505053" cy="748740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45829"/>
                <a:gridCol w="3846523"/>
              </a:tblGrid>
              <a:tr h="924560">
                <a:tc>
                  <a:txBody>
                    <a:bodyPr/>
                    <a:lstStyle/>
                    <a:p>
                      <a:pPr defTabSz="457200">
                        <a:defRPr b="1" sz="1000">
                          <a:solidFill>
                            <a:srgbClr val="000000"/>
                          </a:solidFill>
                          <a:uFill>
                            <a:solidFill>
                              <a:srgbClr val="000000"/>
                            </a:solidFill>
                          </a:uFill>
                          <a:latin typeface="Arial"/>
                          <a:ea typeface="Arial"/>
                          <a:cs typeface="Arial"/>
                          <a:sym typeface="Arial"/>
                        </a:defRPr>
                      </a:pPr>
                      <a:r>
                        <a:rPr sz="1400"/>
                        <a:t>Taking into account the Treaty of Waitangi </a:t>
                      </a:r>
                      <a:endParaRPr sz="1400"/>
                    </a:p>
                    <a:p>
                      <a:pPr defTabSz="457200">
                        <a:defRPr b="1" sz="1000">
                          <a:solidFill>
                            <a:srgbClr val="000000"/>
                          </a:solidFill>
                          <a:uFill>
                            <a:solidFill>
                              <a:srgbClr val="000000"/>
                            </a:solidFill>
                          </a:uFill>
                          <a:latin typeface="Arial"/>
                          <a:ea typeface="Arial"/>
                          <a:cs typeface="Arial"/>
                          <a:sym typeface="Arial"/>
                        </a:defRPr>
                      </a:pPr>
                      <a:r>
                        <a:rPr sz="1400"/>
                        <a:t>principles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DC0BF"/>
                    </a:solidFill>
                  </a:tcPr>
                </a:tc>
                <a:tc>
                  <a:txBody>
                    <a:bodyPr/>
                    <a:lstStyle/>
                    <a:p>
                      <a:pPr defTabSz="457200">
                        <a:defRPr b="1" sz="1000">
                          <a:solidFill>
                            <a:srgbClr val="000000"/>
                          </a:solidFill>
                          <a:uFill>
                            <a:solidFill>
                              <a:srgbClr val="000000"/>
                            </a:solidFill>
                          </a:uFill>
                          <a:latin typeface="Arial"/>
                          <a:ea typeface="Arial"/>
                          <a:cs typeface="Arial"/>
                          <a:sym typeface="Arial"/>
                        </a:defRPr>
                      </a:pPr>
                      <a:r>
                        <a:rPr sz="1400"/>
                        <a:t>Are these impacted by the proposed </a:t>
                      </a:r>
                      <a:endParaRPr sz="1400"/>
                    </a:p>
                    <a:p>
                      <a:pPr defTabSz="457200">
                        <a:defRPr b="1" sz="1000">
                          <a:solidFill>
                            <a:srgbClr val="000000"/>
                          </a:solidFill>
                          <a:uFill>
                            <a:solidFill>
                              <a:srgbClr val="000000"/>
                            </a:solidFill>
                          </a:uFill>
                          <a:latin typeface="Arial"/>
                          <a:ea typeface="Arial"/>
                          <a:cs typeface="Arial"/>
                          <a:sym typeface="Arial"/>
                        </a:defRPr>
                      </a:pPr>
                      <a:r>
                        <a:rPr sz="1400"/>
                        <a:t>Application—and if so, how?</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DC0BF"/>
                    </a:solidFill>
                  </a:tcPr>
                </a:tc>
              </a:tr>
              <a:tr h="1776237">
                <a:tc>
                  <a:txBody>
                    <a:bodyPr/>
                    <a:lstStyle/>
                    <a:p>
                      <a:pPr defTabSz="457200">
                        <a:defRPr sz="1200">
                          <a:solidFill>
                            <a:srgbClr val="000000"/>
                          </a:solidFill>
                          <a:uFill>
                            <a:solidFill>
                              <a:srgbClr val="000000"/>
                            </a:solidFill>
                          </a:uFill>
                          <a:latin typeface="Arial"/>
                          <a:ea typeface="Arial"/>
                          <a:cs typeface="Arial"/>
                          <a:sym typeface="Arial"/>
                        </a:defRPr>
                      </a:pPr>
                    </a:p>
                    <a:p>
                      <a:pPr defTabSz="457200">
                        <a:defRPr sz="1200">
                          <a:solidFill>
                            <a:srgbClr val="000000"/>
                          </a:solidFill>
                          <a:uFill>
                            <a:solidFill>
                              <a:srgbClr val="000000"/>
                            </a:solidFill>
                          </a:uFill>
                          <a:latin typeface="Arial"/>
                          <a:ea typeface="Arial"/>
                          <a:cs typeface="Arial"/>
                          <a:sym typeface="Arial"/>
                        </a:defRPr>
                      </a:pPr>
                    </a:p>
                    <a:p>
                      <a:pPr defTabSz="457200">
                        <a:defRPr sz="1200">
                          <a:solidFill>
                            <a:srgbClr val="000000"/>
                          </a:solidFill>
                          <a:uFill>
                            <a:solidFill>
                              <a:srgbClr val="000000"/>
                            </a:solidFill>
                          </a:uFill>
                          <a:latin typeface="Arial"/>
                          <a:ea typeface="Arial"/>
                          <a:cs typeface="Arial"/>
                          <a:sym typeface="Arial"/>
                        </a:defRPr>
                      </a:pPr>
                    </a:p>
                    <a:p>
                      <a:pPr defTabSz="457200">
                        <a:defRPr sz="1100">
                          <a:solidFill>
                            <a:srgbClr val="000000"/>
                          </a:solidFill>
                          <a:uFill>
                            <a:solidFill>
                              <a:srgbClr val="000000"/>
                            </a:solidFill>
                          </a:uFill>
                          <a:latin typeface="Arial"/>
                          <a:ea typeface="Arial"/>
                          <a:cs typeface="Arial"/>
                          <a:sym typeface="Arial"/>
                        </a:defRPr>
                      </a:pPr>
                      <a:r>
                        <a:rPr sz="1200"/>
                        <a:t>The obligation to act reasonably, in the utmost good faith and in a manner that is consistent with partnership.</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2E4E3"/>
                    </a:solidFill>
                  </a:tcPr>
                </a:tc>
                <a:tc>
                  <a:txBody>
                    <a:bodyPr/>
                    <a:lstStyle/>
                    <a:p>
                      <a:pPr defTabSz="457200">
                        <a:defRPr sz="1000">
                          <a:solidFill>
                            <a:srgbClr val="000000"/>
                          </a:solidFill>
                          <a:uFill>
                            <a:solidFill>
                              <a:srgbClr val="000000"/>
                            </a:solidFill>
                          </a:uFill>
                          <a:latin typeface="Arial"/>
                          <a:ea typeface="Arial"/>
                          <a:cs typeface="Arial"/>
                          <a:sym typeface="Arial"/>
                        </a:defRPr>
                      </a:pPr>
                      <a:r>
                        <a:rPr sz="1200"/>
                        <a:t>The obligation of partnership is expressed in the principle of Kanohi ki te Kanohi (Face to face). Its foundation is built on relationships, integrity, trustworthiness, mutual understanding and </a:t>
                      </a:r>
                      <a:endParaRPr sz="1200"/>
                    </a:p>
                    <a:p>
                      <a:pPr defTabSz="457200">
                        <a:defRPr sz="1000">
                          <a:solidFill>
                            <a:srgbClr val="000000"/>
                          </a:solidFill>
                          <a:uFill>
                            <a:solidFill>
                              <a:srgbClr val="000000"/>
                            </a:solidFill>
                          </a:uFill>
                          <a:latin typeface="Arial"/>
                          <a:ea typeface="Arial"/>
                          <a:cs typeface="Arial"/>
                          <a:sym typeface="Arial"/>
                        </a:defRPr>
                      </a:pPr>
                      <a:r>
                        <a:rPr sz="1200"/>
                        <a:t>equitable power sharing.</a:t>
                      </a:r>
                    </a:p>
                    <a:p>
                      <a:pPr algn="l" defTabSz="457200">
                        <a:defRPr sz="1000">
                          <a:solidFill>
                            <a:srgbClr val="000000"/>
                          </a:solidFill>
                          <a:uFill>
                            <a:solidFill>
                              <a:srgbClr val="000000"/>
                            </a:solidFill>
                          </a:uFill>
                          <a:latin typeface="Arial"/>
                          <a:ea typeface="Arial"/>
                          <a:cs typeface="Arial"/>
                          <a:sym typeface="Arial"/>
                        </a:defRPr>
                      </a:pPr>
                      <a:r>
                        <a:rPr sz="1200"/>
                        <a:t> </a:t>
                      </a:r>
                    </a:p>
                    <a:p>
                      <a:pPr defTabSz="457200">
                        <a:defRPr sz="1000">
                          <a:solidFill>
                            <a:srgbClr val="000000"/>
                          </a:solidFill>
                          <a:uFill>
                            <a:solidFill>
                              <a:srgbClr val="000000"/>
                            </a:solidFill>
                          </a:uFill>
                          <a:latin typeface="Arial"/>
                          <a:ea typeface="Arial"/>
                          <a:cs typeface="Arial"/>
                          <a:sym typeface="Arial"/>
                        </a:defRPr>
                      </a:pPr>
                      <a:r>
                        <a:rPr sz="1200"/>
                        <a:t>The ability to act in reasonably good faith is not shared by all parties at this point in time. </a:t>
                      </a:r>
                      <a:endParaRPr sz="1200"/>
                    </a:p>
                    <a:p>
                      <a:pPr defTabSz="457200">
                        <a:defRPr sz="1000">
                          <a:solidFill>
                            <a:srgbClr val="000000"/>
                          </a:solidFill>
                          <a:uFill>
                            <a:solidFill>
                              <a:srgbClr val="000000"/>
                            </a:solidFill>
                          </a:uFill>
                          <a:latin typeface="Arial"/>
                          <a:ea typeface="Arial"/>
                          <a:cs typeface="Arial"/>
                          <a:sym typeface="Arial"/>
                        </a:defRPr>
                      </a:pPr>
                      <a:r>
                        <a:rPr sz="1200"/>
                        <a:t>Further relationship building is necessary. </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r>
              <a:tr h="1887196">
                <a:tc>
                  <a:txBody>
                    <a:bodyPr/>
                    <a:lstStyle/>
                    <a:p>
                      <a:pPr defTabSz="457200">
                        <a:defRPr b="1" sz="1200">
                          <a:solidFill>
                            <a:srgbClr val="000000"/>
                          </a:solidFill>
                          <a:uFill>
                            <a:solidFill>
                              <a:srgbClr val="000000"/>
                            </a:solidFill>
                          </a:uFill>
                          <a:latin typeface="Arial"/>
                          <a:ea typeface="Arial"/>
                          <a:cs typeface="Arial"/>
                          <a:sym typeface="Arial"/>
                        </a:defRPr>
                      </a:pPr>
                    </a:p>
                    <a:p>
                      <a:pPr defTabSz="457200">
                        <a:defRPr b="1" sz="1200">
                          <a:solidFill>
                            <a:srgbClr val="000000"/>
                          </a:solidFill>
                          <a:uFill>
                            <a:solidFill>
                              <a:srgbClr val="000000"/>
                            </a:solidFill>
                          </a:uFill>
                          <a:latin typeface="Arial"/>
                          <a:ea typeface="Arial"/>
                          <a:cs typeface="Arial"/>
                          <a:sym typeface="Arial"/>
                        </a:defRPr>
                      </a:pPr>
                    </a:p>
                    <a:p>
                      <a:pPr defTabSz="457200">
                        <a:defRPr b="1" sz="1200">
                          <a:solidFill>
                            <a:srgbClr val="000000"/>
                          </a:solidFill>
                          <a:uFill>
                            <a:solidFill>
                              <a:srgbClr val="000000"/>
                            </a:solidFill>
                          </a:uFill>
                          <a:latin typeface="Arial"/>
                          <a:ea typeface="Arial"/>
                          <a:cs typeface="Arial"/>
                          <a:sym typeface="Arial"/>
                        </a:defRPr>
                      </a:pPr>
                    </a:p>
                    <a:p>
                      <a:pPr defTabSz="457200">
                        <a:defRPr sz="1100">
                          <a:solidFill>
                            <a:srgbClr val="000000"/>
                          </a:solidFill>
                          <a:uFill>
                            <a:solidFill>
                              <a:srgbClr val="000000"/>
                            </a:solidFill>
                          </a:uFill>
                          <a:latin typeface="Arial"/>
                          <a:ea typeface="Arial"/>
                          <a:cs typeface="Arial"/>
                          <a:sym typeface="Arial"/>
                        </a:defRPr>
                      </a:pPr>
                      <a:r>
                        <a:rPr b="1" sz="1200"/>
                        <a:t>The requirement for all </a:t>
                      </a:r>
                      <a:endParaRPr b="1" sz="1200"/>
                    </a:p>
                    <a:p>
                      <a:pPr defTabSz="457200">
                        <a:defRPr sz="1100">
                          <a:solidFill>
                            <a:srgbClr val="000000"/>
                          </a:solidFill>
                          <a:uFill>
                            <a:solidFill>
                              <a:srgbClr val="000000"/>
                            </a:solidFill>
                          </a:uFill>
                          <a:latin typeface="Arial"/>
                          <a:ea typeface="Arial"/>
                          <a:cs typeface="Arial"/>
                          <a:sym typeface="Arial"/>
                        </a:defRPr>
                      </a:pPr>
                      <a:r>
                        <a:rPr b="1" sz="1200"/>
                        <a:t>decisions to be made on an</a:t>
                      </a:r>
                    </a:p>
                    <a:p>
                      <a:pPr defTabSz="457200">
                        <a:defRPr sz="1100">
                          <a:solidFill>
                            <a:srgbClr val="000000"/>
                          </a:solidFill>
                          <a:uFill>
                            <a:solidFill>
                              <a:srgbClr val="000000"/>
                            </a:solidFill>
                          </a:uFill>
                          <a:latin typeface="Arial"/>
                          <a:ea typeface="Arial"/>
                          <a:cs typeface="Arial"/>
                          <a:sym typeface="Arial"/>
                        </a:defRPr>
                      </a:pPr>
                      <a:r>
                        <a:rPr b="1" sz="1200"/>
                        <a:t>informed basis.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2E4E3"/>
                    </a:solidFill>
                  </a:tcPr>
                </a:tc>
                <a:tc>
                  <a:txBody>
                    <a:bodyPr/>
                    <a:lstStyle/>
                    <a:p>
                      <a:pPr defTabSz="457200">
                        <a:defRPr sz="1000">
                          <a:solidFill>
                            <a:srgbClr val="000000"/>
                          </a:solidFill>
                          <a:uFill>
                            <a:solidFill>
                              <a:srgbClr val="000000"/>
                            </a:solidFill>
                          </a:uFill>
                          <a:latin typeface="Arial"/>
                          <a:ea typeface="Arial"/>
                          <a:cs typeface="Arial"/>
                          <a:sym typeface="Arial"/>
                        </a:defRPr>
                      </a:pPr>
                    </a:p>
                    <a:p>
                      <a:pPr defTabSz="457200">
                        <a:defRPr sz="1000">
                          <a:solidFill>
                            <a:srgbClr val="000000"/>
                          </a:solidFill>
                          <a:uFill>
                            <a:solidFill>
                              <a:srgbClr val="000000"/>
                            </a:solidFill>
                          </a:uFill>
                          <a:latin typeface="Arial"/>
                          <a:ea typeface="Arial"/>
                          <a:cs typeface="Arial"/>
                          <a:sym typeface="Arial"/>
                        </a:defRPr>
                      </a:pPr>
                    </a:p>
                    <a:p>
                      <a:pPr defTabSz="457200">
                        <a:defRPr sz="1000">
                          <a:solidFill>
                            <a:srgbClr val="000000"/>
                          </a:solidFill>
                          <a:uFill>
                            <a:solidFill>
                              <a:srgbClr val="000000"/>
                            </a:solidFill>
                          </a:uFill>
                          <a:latin typeface="Arial"/>
                          <a:ea typeface="Arial"/>
                          <a:cs typeface="Arial"/>
                          <a:sym typeface="Arial"/>
                        </a:defRPr>
                      </a:pPr>
                    </a:p>
                    <a:p>
                      <a:pPr defTabSz="457200">
                        <a:defRPr sz="1000">
                          <a:solidFill>
                            <a:srgbClr val="000000"/>
                          </a:solidFill>
                          <a:uFill>
                            <a:solidFill>
                              <a:srgbClr val="000000"/>
                            </a:solidFill>
                          </a:uFill>
                          <a:latin typeface="Arial"/>
                          <a:ea typeface="Arial"/>
                          <a:cs typeface="Arial"/>
                          <a:sym typeface="Arial"/>
                        </a:defRPr>
                      </a:pPr>
                      <a:r>
                        <a:rPr sz="1200"/>
                        <a:t>Inclusion at the earliest part of decision making with Tangata Whenua is essential. The proposal for the Shannon wastewater has serious implications for Ngati Whakatere and neighbouring Hapu residing downstream of the Manawatu River.</a:t>
                      </a:r>
                      <a:r>
                        <a:t> </a:t>
                      </a:r>
                    </a:p>
                    <a:p>
                      <a:pPr defTabSz="457200">
                        <a:defRPr sz="1000">
                          <a:solidFill>
                            <a:srgbClr val="000000"/>
                          </a:solidFill>
                          <a:uFill>
                            <a:solidFill>
                              <a:srgbClr val="000000"/>
                            </a:solidFill>
                          </a:uFill>
                          <a:latin typeface="Arial"/>
                          <a:ea typeface="Arial"/>
                          <a:cs typeface="Arial"/>
                          <a:sym typeface="Arial"/>
                        </a:defRPr>
                      </a:pPr>
                      <a:r>
                        <a:t>Ongoing consultation and Information sharing is essential to Iwi and Hapu participating in decision making.</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EEEEE"/>
                    </a:solidFill>
                  </a:tcPr>
                </a:tc>
              </a:tr>
              <a:tr h="1600835">
                <a:tc>
                  <a:txBody>
                    <a:bodyPr/>
                    <a:lstStyle/>
                    <a:p>
                      <a:pPr defTabSz="457200">
                        <a:defRPr b="1" sz="1200">
                          <a:solidFill>
                            <a:srgbClr val="000000"/>
                          </a:solidFill>
                          <a:uFill>
                            <a:solidFill>
                              <a:srgbClr val="000000"/>
                            </a:solidFill>
                          </a:uFill>
                          <a:latin typeface="Arial"/>
                          <a:ea typeface="Arial"/>
                          <a:cs typeface="Arial"/>
                          <a:sym typeface="Arial"/>
                        </a:defRPr>
                      </a:pPr>
                    </a:p>
                    <a:p>
                      <a:pPr defTabSz="457200">
                        <a:defRPr b="1" sz="1200">
                          <a:solidFill>
                            <a:srgbClr val="000000"/>
                          </a:solidFill>
                          <a:uFill>
                            <a:solidFill>
                              <a:srgbClr val="000000"/>
                            </a:solidFill>
                          </a:uFill>
                          <a:latin typeface="Arial"/>
                          <a:ea typeface="Arial"/>
                          <a:cs typeface="Arial"/>
                          <a:sym typeface="Arial"/>
                        </a:defRPr>
                      </a:pPr>
                    </a:p>
                    <a:p>
                      <a:pPr defTabSz="457200">
                        <a:defRPr b="1" sz="1000">
                          <a:solidFill>
                            <a:srgbClr val="000000"/>
                          </a:solidFill>
                          <a:uFill>
                            <a:solidFill>
                              <a:srgbClr val="000000"/>
                            </a:solidFill>
                          </a:uFill>
                          <a:latin typeface="Arial"/>
                          <a:ea typeface="Arial"/>
                          <a:cs typeface="Arial"/>
                          <a:sym typeface="Arial"/>
                        </a:defRPr>
                      </a:pPr>
                      <a:r>
                        <a:rPr sz="1200"/>
                        <a:t>Obligation to actively protect M</a:t>
                      </a:r>
                      <a:r>
                        <a:rPr sz="1100"/>
                        <a:t>ā</a:t>
                      </a:r>
                      <a:r>
                        <a:rPr sz="1200"/>
                        <a:t>ori interests.</a:t>
                      </a:r>
                    </a:p>
                    <a:p>
                      <a:pPr algn="l" defTabSz="457200">
                        <a:defRPr b="1" sz="1000">
                          <a:solidFill>
                            <a:srgbClr val="000000"/>
                          </a:solidFill>
                          <a:uFill>
                            <a:solidFill>
                              <a:srgbClr val="000000"/>
                            </a:solidFill>
                          </a:uFill>
                          <a:latin typeface="Arial"/>
                          <a:ea typeface="Arial"/>
                          <a:cs typeface="Arial"/>
                          <a:sym typeface="Arial"/>
                        </a:defRPr>
                      </a:pPr>
                      <a:r>
                        <a:t> </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2E4E3"/>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t>Th</a:t>
                      </a:r>
                      <a:r>
                        <a:rPr sz="1200"/>
                        <a:t>e further investigation of a missing archaeological report for Valvaleen Farrn on Waahi Tapu, Urupa and sites of significance to Tangata Whenua indicates that the SWWTP was granted on lack of legislation due process.</a:t>
                      </a:r>
                      <a:endParaRPr sz="1200"/>
                    </a:p>
                    <a:p>
                      <a:pPr algn="l" defTabSz="457200">
                        <a:defRPr b="1" sz="1100">
                          <a:solidFill>
                            <a:srgbClr val="000000"/>
                          </a:solidFill>
                          <a:uFill>
                            <a:solidFill>
                              <a:srgbClr val="000000"/>
                            </a:solidFill>
                          </a:uFill>
                          <a:latin typeface="Arial"/>
                          <a:ea typeface="Arial"/>
                          <a:cs typeface="Arial"/>
                          <a:sym typeface="Arial"/>
                        </a:defRPr>
                      </a:pPr>
                    </a:p>
                    <a:p>
                      <a:pPr algn="l" defTabSz="457200">
                        <a:defRPr sz="1000">
                          <a:solidFill>
                            <a:srgbClr val="000000"/>
                          </a:solidFill>
                          <a:uFill>
                            <a:solidFill>
                              <a:srgbClr val="000000"/>
                            </a:solidFill>
                          </a:uFill>
                          <a:latin typeface="Arial"/>
                          <a:ea typeface="Arial"/>
                          <a:cs typeface="Arial"/>
                          <a:sym typeface="Arial"/>
                        </a:defRPr>
                      </a:pPr>
                      <a:r>
                        <a:rPr b="1" sz="1100"/>
                        <a:t>   Note: Further an Investigation needs to be reported.</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r>
              <a:tr h="1285875">
                <a:tc>
                  <a:txBody>
                    <a:bodyPr/>
                    <a:lstStyle/>
                    <a:p>
                      <a:pPr defTabSz="457200">
                        <a:defRPr sz="1100">
                          <a:solidFill>
                            <a:srgbClr val="000000"/>
                          </a:solidFill>
                          <a:uFill>
                            <a:solidFill>
                              <a:srgbClr val="000000"/>
                            </a:solidFill>
                          </a:uFill>
                          <a:latin typeface="Arial"/>
                          <a:ea typeface="Arial"/>
                          <a:cs typeface="Arial"/>
                          <a:sym typeface="Arial"/>
                        </a:defRPr>
                      </a:pPr>
                      <a:r>
                        <a:rPr b="1" sz="1200"/>
                        <a:t>The Crown’s obligation to not unduly impede or </a:t>
                      </a:r>
                      <a:endParaRPr b="1" sz="1200"/>
                    </a:p>
                    <a:p>
                      <a:pPr defTabSz="457200">
                        <a:defRPr sz="1100">
                          <a:solidFill>
                            <a:srgbClr val="000000"/>
                          </a:solidFill>
                          <a:uFill>
                            <a:solidFill>
                              <a:srgbClr val="000000"/>
                            </a:solidFill>
                          </a:uFill>
                          <a:latin typeface="Arial"/>
                          <a:ea typeface="Arial"/>
                          <a:cs typeface="Arial"/>
                          <a:sym typeface="Arial"/>
                        </a:defRPr>
                      </a:pPr>
                      <a:r>
                        <a:rPr b="1" sz="1200"/>
                        <a:t>diminish its capacity to </a:t>
                      </a:r>
                      <a:endParaRPr b="1" sz="1200"/>
                    </a:p>
                    <a:p>
                      <a:pPr defTabSz="457200">
                        <a:defRPr sz="1100">
                          <a:solidFill>
                            <a:srgbClr val="000000"/>
                          </a:solidFill>
                          <a:uFill>
                            <a:solidFill>
                              <a:srgbClr val="000000"/>
                            </a:solidFill>
                          </a:uFill>
                          <a:latin typeface="Arial"/>
                          <a:ea typeface="Arial"/>
                          <a:cs typeface="Arial"/>
                          <a:sym typeface="Arial"/>
                        </a:defRPr>
                      </a:pPr>
                      <a:r>
                        <a:rPr b="1" sz="1200"/>
                        <a:t>provide redress where a valid Treaty grievance is </a:t>
                      </a:r>
                      <a:endParaRPr b="1" sz="1200"/>
                    </a:p>
                    <a:p>
                      <a:pPr defTabSz="457200">
                        <a:defRPr sz="1100">
                          <a:solidFill>
                            <a:srgbClr val="000000"/>
                          </a:solidFill>
                          <a:uFill>
                            <a:solidFill>
                              <a:srgbClr val="000000"/>
                            </a:solidFill>
                          </a:uFill>
                          <a:latin typeface="Arial"/>
                          <a:ea typeface="Arial"/>
                          <a:cs typeface="Arial"/>
                          <a:sym typeface="Arial"/>
                        </a:defRPr>
                      </a:pPr>
                      <a:r>
                        <a:rPr b="1" sz="1200"/>
                        <a:t>established.</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2E4E3"/>
                    </a:solidFill>
                  </a:tcPr>
                </a:tc>
                <a:tc>
                  <a:txBody>
                    <a:bodyPr/>
                    <a:lstStyle/>
                    <a:p>
                      <a:pPr algn="l" defTabSz="457200">
                        <a:defRPr b="1" sz="1100">
                          <a:solidFill>
                            <a:srgbClr val="000000"/>
                          </a:solidFill>
                          <a:uFill>
                            <a:solidFill>
                              <a:srgbClr val="000000"/>
                            </a:solidFill>
                          </a:uFill>
                          <a:latin typeface="Arial"/>
                          <a:ea typeface="Arial"/>
                          <a:cs typeface="Arial"/>
                          <a:sym typeface="Arial"/>
                        </a:defRPr>
                      </a:pPr>
                    </a:p>
                    <a:p>
                      <a:pPr algn="l" defTabSz="457200">
                        <a:defRPr sz="1000">
                          <a:solidFill>
                            <a:srgbClr val="000000"/>
                          </a:solidFill>
                          <a:uFill>
                            <a:solidFill>
                              <a:srgbClr val="000000"/>
                            </a:solidFill>
                          </a:uFill>
                          <a:latin typeface="Arial"/>
                          <a:ea typeface="Arial"/>
                          <a:cs typeface="Arial"/>
                          <a:sym typeface="Arial"/>
                        </a:defRPr>
                      </a:pPr>
                      <a:r>
                        <a:rPr b="1" sz="1100"/>
                        <a:t>Note: </a:t>
                      </a:r>
                      <a:endParaRPr b="1" sz="1100"/>
                    </a:p>
                    <a:p>
                      <a:pPr defTabSz="457200">
                        <a:defRPr sz="1000">
                          <a:solidFill>
                            <a:srgbClr val="000000"/>
                          </a:solidFill>
                          <a:uFill>
                            <a:solidFill>
                              <a:srgbClr val="000000"/>
                            </a:solidFill>
                          </a:uFill>
                          <a:latin typeface="Arial"/>
                          <a:ea typeface="Arial"/>
                          <a:cs typeface="Arial"/>
                          <a:sym typeface="Arial"/>
                        </a:defRPr>
                      </a:pPr>
                      <a:r>
                        <a:rPr sz="1100"/>
                        <a:t>Ngāti Whakatere is currently in the </a:t>
                      </a:r>
                      <a:endParaRPr sz="1100"/>
                    </a:p>
                    <a:p>
                      <a:pPr defTabSz="457200">
                        <a:defRPr sz="1000">
                          <a:solidFill>
                            <a:srgbClr val="000000"/>
                          </a:solidFill>
                          <a:uFill>
                            <a:solidFill>
                              <a:srgbClr val="000000"/>
                            </a:solidFill>
                          </a:uFill>
                          <a:latin typeface="Arial"/>
                          <a:ea typeface="Arial"/>
                          <a:cs typeface="Arial"/>
                          <a:sym typeface="Arial"/>
                        </a:defRPr>
                      </a:pPr>
                      <a:r>
                        <a:rPr sz="1100"/>
                        <a:t>process of pre-negotiation settlement of the </a:t>
                      </a:r>
                      <a:endParaRPr sz="1100"/>
                    </a:p>
                    <a:p>
                      <a:pPr defTabSz="457200">
                        <a:defRPr sz="1000">
                          <a:solidFill>
                            <a:srgbClr val="000000"/>
                          </a:solidFill>
                          <a:uFill>
                            <a:solidFill>
                              <a:srgbClr val="000000"/>
                            </a:solidFill>
                          </a:uFill>
                          <a:latin typeface="Arial"/>
                          <a:ea typeface="Arial"/>
                          <a:cs typeface="Arial"/>
                          <a:sym typeface="Arial"/>
                        </a:defRPr>
                      </a:pPr>
                      <a:r>
                        <a:rPr sz="1100"/>
                        <a:t>Treaty of Waitangi.</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EEEEE"/>
                    </a:solidFill>
                  </a:tcPr>
                </a:tc>
              </a:tr>
            </a:tbl>
          </a:graphicData>
        </a:graphic>
      </p:graphicFrame>
      <p:sp>
        <p:nvSpPr>
          <p:cNvPr id="210" name="Principles of the Treaty of Waitangi"/>
          <p:cNvSpPr/>
          <p:nvPr/>
        </p:nvSpPr>
        <p:spPr>
          <a:xfrm>
            <a:off x="2297705" y="572392"/>
            <a:ext cx="7615937" cy="685801"/>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FFFFFF"/>
                </a:solidFill>
              </a:defRPr>
            </a:lvl1pPr>
          </a:lstStyle>
          <a:p>
            <a:pPr/>
            <a:r>
              <a:t>Principles of the Treaty of Waitangi</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Table 2: LEVELS OF RISK ASSESSED…"/>
          <p:cNvSpPr/>
          <p:nvPr/>
        </p:nvSpPr>
        <p:spPr>
          <a:xfrm>
            <a:off x="9740842" y="10604186"/>
            <a:ext cx="5422461" cy="116383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914400" indent="457200" algn="l" defTabSz="457200">
              <a:defRPr sz="1100">
                <a:solidFill>
                  <a:srgbClr val="000000"/>
                </a:solidFill>
                <a:uFill>
                  <a:solidFill>
                    <a:srgbClr val="000000"/>
                  </a:solidFill>
                </a:uFill>
                <a:latin typeface="Arial"/>
                <a:ea typeface="Arial"/>
                <a:cs typeface="Arial"/>
                <a:sym typeface="Arial"/>
              </a:defRPr>
            </a:pPr>
            <a:r>
              <a:rPr b="1" sz="1200"/>
              <a:t>Table 2: LEVELS OF RISK ASSESSED</a:t>
            </a:r>
            <a:endParaRPr b="1" sz="1400"/>
          </a:p>
          <a:p>
            <a:pPr algn="l" defTabSz="457200">
              <a:defRPr sz="1100">
                <a:solidFill>
                  <a:srgbClr val="000000"/>
                </a:solidFill>
                <a:uFill>
                  <a:solidFill>
                    <a:srgbClr val="000000"/>
                  </a:solidFill>
                </a:uFill>
                <a:latin typeface="Arial"/>
                <a:ea typeface="Arial"/>
                <a:cs typeface="Arial"/>
                <a:sym typeface="Arial"/>
              </a:defRPr>
            </a:pPr>
            <a:r>
              <a:rPr b="1" sz="1400"/>
              <a:t>	</a:t>
            </a:r>
            <a:r>
              <a:t>Moderate or significant effects evaluating both positive and adverse elements.</a:t>
            </a:r>
          </a:p>
          <a:p>
            <a:pPr algn="l" defTabSz="457200">
              <a:defRPr sz="1000">
                <a:solidFill>
                  <a:srgbClr val="000000"/>
                </a:solidFill>
                <a:uFill>
                  <a:solidFill>
                    <a:srgbClr val="000000"/>
                  </a:solidFill>
                </a:uFill>
                <a:latin typeface="Times New Roman"/>
                <a:ea typeface="Times New Roman"/>
                <a:cs typeface="Times New Roman"/>
                <a:sym typeface="Times New Roman"/>
              </a:defRPr>
            </a:pPr>
            <a:endParaRPr sz="1200"/>
          </a:p>
          <a:p>
            <a:pPr algn="l" defTabSz="457200">
              <a:defRPr sz="1000">
                <a:solidFill>
                  <a:srgbClr val="000000"/>
                </a:solidFill>
                <a:uFill>
                  <a:solidFill>
                    <a:srgbClr val="000000"/>
                  </a:solidFill>
                </a:uFill>
                <a:latin typeface="Times New Roman"/>
                <a:ea typeface="Times New Roman"/>
                <a:cs typeface="Times New Roman"/>
                <a:sym typeface="Times New Roman"/>
              </a:defRPr>
            </a:pPr>
            <a:endParaRPr sz="1200"/>
          </a:p>
          <a:p>
            <a:pPr algn="l" defTabSz="457200">
              <a:defRPr sz="1100">
                <a:solidFill>
                  <a:srgbClr val="000000"/>
                </a:solidFill>
                <a:uFill>
                  <a:solidFill>
                    <a:srgbClr val="000000"/>
                  </a:solidFill>
                </a:uFill>
                <a:latin typeface="Arial"/>
                <a:ea typeface="Arial"/>
                <a:cs typeface="Arial"/>
                <a:sym typeface="Arial"/>
              </a:defRPr>
            </a:pPr>
          </a:p>
        </p:txBody>
      </p:sp>
      <p:sp>
        <p:nvSpPr>
          <p:cNvPr id="213" name="Impacts and Effects for Ngāti Whakatere"/>
          <p:cNvSpPr/>
          <p:nvPr/>
        </p:nvSpPr>
        <p:spPr>
          <a:xfrm>
            <a:off x="2087372" y="190067"/>
            <a:ext cx="8830057" cy="685801"/>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FFFFFF"/>
                </a:solidFill>
              </a:defRPr>
            </a:lvl1pPr>
          </a:lstStyle>
          <a:p>
            <a:pPr/>
            <a:r>
              <a:t>Impacts and Effects for Ngāti Whakatere</a:t>
            </a:r>
          </a:p>
        </p:txBody>
      </p:sp>
      <p:graphicFrame>
        <p:nvGraphicFramePr>
          <p:cNvPr id="214" name="Table"/>
          <p:cNvGraphicFramePr/>
          <p:nvPr/>
        </p:nvGraphicFramePr>
        <p:xfrm>
          <a:off x="2835228" y="1161256"/>
          <a:ext cx="7347044" cy="778247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33983"/>
                <a:gridCol w="1833983"/>
                <a:gridCol w="1833188"/>
                <a:gridCol w="1833188"/>
              </a:tblGrid>
              <a:tr h="619760">
                <a:tc gridSpan="2">
                  <a:txBody>
                    <a:bodyPr/>
                    <a:lstStyle/>
                    <a:p>
                      <a:pPr defTabSz="457200">
                        <a:defRPr b="1" sz="1000">
                          <a:solidFill>
                            <a:srgbClr val="000000"/>
                          </a:solidFill>
                          <a:uFill>
                            <a:solidFill>
                              <a:srgbClr val="000000"/>
                            </a:solidFill>
                          </a:uFill>
                          <a:latin typeface="Arial"/>
                          <a:ea typeface="Arial"/>
                          <a:cs typeface="Arial"/>
                          <a:sym typeface="Arial"/>
                        </a:defRPr>
                      </a:pPr>
                      <a:r>
                        <a:rPr sz="1400"/>
                        <a:t>Moderate and significant effects</a:t>
                      </a:r>
                    </a:p>
                    <a:p>
                      <a:pPr defTabSz="457200">
                        <a:defRPr b="1" sz="1000">
                          <a:solidFill>
                            <a:srgbClr val="000000"/>
                          </a:solidFill>
                          <a:uFill>
                            <a:solidFill>
                              <a:srgbClr val="000000"/>
                            </a:solidFill>
                          </a:uFill>
                          <a:latin typeface="Arial"/>
                          <a:ea typeface="Arial"/>
                          <a:cs typeface="Arial"/>
                          <a:sym typeface="Arial"/>
                        </a:defRPr>
                      </a:pPr>
                      <a:r>
                        <a:t> </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DC0BF"/>
                    </a:solidFill>
                  </a:tcPr>
                </a:tc>
                <a:tc hMerge="1">
                  <a:tcPr/>
                </a:tc>
                <a:tc>
                  <a:txBody>
                    <a:bodyPr/>
                    <a:lstStyle/>
                    <a:p>
                      <a:pPr defTabSz="457200">
                        <a:defRPr b="1" sz="1000">
                          <a:solidFill>
                            <a:srgbClr val="000000"/>
                          </a:solidFill>
                          <a:uFill>
                            <a:solidFill>
                              <a:srgbClr val="000000"/>
                            </a:solidFill>
                          </a:uFill>
                          <a:latin typeface="Arial"/>
                          <a:ea typeface="Arial"/>
                          <a:cs typeface="Arial"/>
                          <a:sym typeface="Arial"/>
                        </a:defRPr>
                      </a:pPr>
                      <a:r>
                        <a:rPr sz="1400"/>
                        <a:t>Positive (+)</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DC0BF"/>
                    </a:solidFill>
                  </a:tcPr>
                </a:tc>
                <a:tc>
                  <a:txBody>
                    <a:bodyPr/>
                    <a:lstStyle/>
                    <a:p>
                      <a:pPr defTabSz="457200">
                        <a:defRPr b="1" sz="1000">
                          <a:solidFill>
                            <a:srgbClr val="000000"/>
                          </a:solidFill>
                          <a:uFill>
                            <a:solidFill>
                              <a:srgbClr val="000000"/>
                            </a:solidFill>
                          </a:uFill>
                          <a:latin typeface="Arial"/>
                          <a:ea typeface="Arial"/>
                          <a:cs typeface="Arial"/>
                          <a:sym typeface="Arial"/>
                        </a:defRPr>
                      </a:pPr>
                      <a:r>
                        <a:rPr sz="1400"/>
                        <a:t>Adverse (-)</a:t>
                      </a:r>
                    </a:p>
                    <a:p>
                      <a:pPr defTabSz="457200">
                        <a:defRPr b="1" sz="1000">
                          <a:solidFill>
                            <a:srgbClr val="000000"/>
                          </a:solidFill>
                          <a:uFill>
                            <a:solidFill>
                              <a:srgbClr val="000000"/>
                            </a:solidFill>
                          </a:uFill>
                          <a:latin typeface="Arial"/>
                          <a:ea typeface="Arial"/>
                          <a:cs typeface="Arial"/>
                          <a:sym typeface="Arial"/>
                        </a:defRPr>
                      </a:pPr>
                      <a:r>
                        <a:rPr sz="1200"/>
                        <a:t>High</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DC0BF"/>
                    </a:solidFill>
                  </a:tcPr>
                </a:tc>
              </a:tr>
              <a:tr h="885795">
                <a:tc>
                  <a:txBody>
                    <a:bodyPr/>
                    <a:lstStyle/>
                    <a:p>
                      <a:pPr algn="l" defTabSz="457200">
                        <a:defRPr b="1" sz="1000">
                          <a:solidFill>
                            <a:srgbClr val="000000"/>
                          </a:solidFill>
                          <a:uFill>
                            <a:solidFill>
                              <a:srgbClr val="000000"/>
                            </a:solidFill>
                          </a:uFill>
                          <a:latin typeface="Arial"/>
                          <a:ea typeface="Arial"/>
                          <a:cs typeface="Arial"/>
                          <a:sym typeface="Arial"/>
                        </a:defRPr>
                      </a:pPr>
                      <a:r>
                        <a:rPr sz="1200"/>
                        <a:t>  </a:t>
                      </a:r>
                      <a:endParaRPr sz="1200"/>
                    </a:p>
                    <a:p>
                      <a:pPr algn="l" defTabSz="457200">
                        <a:defRPr b="1" sz="1600">
                          <a:solidFill>
                            <a:srgbClr val="000000"/>
                          </a:solidFill>
                          <a:uFill>
                            <a:solidFill>
                              <a:srgbClr val="000000"/>
                            </a:solidFill>
                          </a:uFill>
                          <a:latin typeface="Arial"/>
                          <a:ea typeface="Arial"/>
                          <a:cs typeface="Arial"/>
                          <a:sym typeface="Arial"/>
                        </a:defRPr>
                      </a:pPr>
                      <a:r>
                        <a:t>  Environmental</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2E4E3"/>
                    </a:solidFill>
                  </a:tcPr>
                </a:tc>
                <a:tc>
                  <a:txBody>
                    <a:bodyPr/>
                    <a:lstStyle/>
                    <a:p>
                      <a:pPr algn="l" defTabSz="457200">
                        <a:defRPr sz="1200">
                          <a:solidFill>
                            <a:srgbClr val="000000"/>
                          </a:solidFill>
                          <a:uFill>
                            <a:solidFill>
                              <a:srgbClr val="000000"/>
                            </a:solidFill>
                          </a:uFill>
                          <a:latin typeface="Arial"/>
                          <a:ea typeface="Arial"/>
                          <a:cs typeface="Arial"/>
                          <a:sym typeface="Arial"/>
                        </a:defRPr>
                      </a:pPr>
                      <a:r>
                        <a:t>   </a:t>
                      </a:r>
                    </a:p>
                    <a:p>
                      <a:pPr algn="l" defTabSz="457200">
                        <a:defRPr sz="1200">
                          <a:solidFill>
                            <a:srgbClr val="000000"/>
                          </a:solidFill>
                          <a:uFill>
                            <a:solidFill>
                              <a:srgbClr val="000000"/>
                            </a:solidFill>
                          </a:uFill>
                          <a:latin typeface="Arial"/>
                          <a:ea typeface="Arial"/>
                          <a:cs typeface="Arial"/>
                          <a:sym typeface="Arial"/>
                        </a:defRPr>
                      </a:pPr>
                      <a:r>
                        <a:t>    Significant</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c>
                  <a:txBody>
                    <a:bodyPr/>
                    <a:lstStyle/>
                    <a:p>
                      <a:pPr defTabSz="457200">
                        <a:defRPr sz="1000">
                          <a:solidFill>
                            <a:srgbClr val="000000"/>
                          </a:solidFill>
                          <a:uFill>
                            <a:solidFill>
                              <a:srgbClr val="000000"/>
                            </a:solidFill>
                          </a:uFill>
                          <a:latin typeface="Arial"/>
                          <a:ea typeface="Arial"/>
                          <a:cs typeface="Arial"/>
                          <a:sym typeface="Arial"/>
                        </a:defRPr>
                      </a:pPr>
                      <a:r>
                        <a:t>Horowhenua District Council </a:t>
                      </a:r>
                      <a:r>
                        <a:t>will need to manage and protect all identified areas.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t>The intrinsic value of M</a:t>
                      </a:r>
                      <a:r>
                        <a:rPr sz="1100"/>
                        <a:t>ā</a:t>
                      </a:r>
                      <a:r>
                        <a:t>ori and how we  connect to the bio-physical worlds is highly affected.</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r>
              <a:tr h="1255395">
                <a:tc>
                  <a:txBody>
                    <a:bodyPr/>
                    <a:lstStyle/>
                    <a:p>
                      <a:pPr algn="l" defTabSz="457200">
                        <a:defRPr b="1" sz="1000">
                          <a:solidFill>
                            <a:srgbClr val="000000"/>
                          </a:solidFill>
                          <a:uFill>
                            <a:solidFill>
                              <a:srgbClr val="000000"/>
                            </a:solidFill>
                          </a:uFill>
                          <a:latin typeface="Arial"/>
                          <a:ea typeface="Arial"/>
                          <a:cs typeface="Arial"/>
                          <a:sym typeface="Arial"/>
                        </a:defRPr>
                      </a:pPr>
                      <a:r>
                        <a:rPr sz="1200"/>
                        <a:t>      </a:t>
                      </a:r>
                      <a:endParaRPr sz="1200"/>
                    </a:p>
                    <a:p>
                      <a:pPr algn="l" defTabSz="457200">
                        <a:defRPr b="1" sz="1200">
                          <a:solidFill>
                            <a:srgbClr val="000000"/>
                          </a:solidFill>
                          <a:uFill>
                            <a:solidFill>
                              <a:srgbClr val="000000"/>
                            </a:solidFill>
                          </a:uFill>
                          <a:latin typeface="Arial"/>
                          <a:ea typeface="Arial"/>
                          <a:cs typeface="Arial"/>
                          <a:sym typeface="Arial"/>
                        </a:defRPr>
                      </a:pPr>
                    </a:p>
                    <a:p>
                      <a:pPr algn="l" defTabSz="457200">
                        <a:defRPr b="1" sz="1000">
                          <a:solidFill>
                            <a:srgbClr val="000000"/>
                          </a:solidFill>
                          <a:uFill>
                            <a:solidFill>
                              <a:srgbClr val="000000"/>
                            </a:solidFill>
                          </a:uFill>
                          <a:latin typeface="Arial"/>
                          <a:ea typeface="Arial"/>
                          <a:cs typeface="Arial"/>
                          <a:sym typeface="Arial"/>
                        </a:defRPr>
                      </a:pPr>
                      <a:r>
                        <a:rPr sz="1200"/>
                        <a:t>    </a:t>
                      </a:r>
                      <a:r>
                        <a:rPr sz="1600"/>
                        <a:t>  Cultural</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2E4E3"/>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rPr sz="1200"/>
                        <a:t>   </a:t>
                      </a:r>
                      <a:endParaRPr sz="1200"/>
                    </a:p>
                    <a:p>
                      <a:pPr algn="l" defTabSz="457200">
                        <a:defRPr sz="1000">
                          <a:solidFill>
                            <a:srgbClr val="000000"/>
                          </a:solidFill>
                          <a:uFill>
                            <a:solidFill>
                              <a:srgbClr val="000000"/>
                            </a:solidFill>
                          </a:uFill>
                          <a:latin typeface="Arial"/>
                          <a:ea typeface="Arial"/>
                          <a:cs typeface="Arial"/>
                          <a:sym typeface="Arial"/>
                        </a:defRPr>
                      </a:pPr>
                      <a:r>
                        <a:rPr sz="1200"/>
                        <a:t>    </a:t>
                      </a:r>
                      <a:endParaRPr sz="1200"/>
                    </a:p>
                    <a:p>
                      <a:pPr algn="l" defTabSz="457200">
                        <a:defRPr sz="1000">
                          <a:solidFill>
                            <a:srgbClr val="000000"/>
                          </a:solidFill>
                          <a:uFill>
                            <a:solidFill>
                              <a:srgbClr val="000000"/>
                            </a:solidFill>
                          </a:uFill>
                          <a:latin typeface="Arial"/>
                          <a:ea typeface="Arial"/>
                          <a:cs typeface="Arial"/>
                          <a:sym typeface="Arial"/>
                        </a:defRPr>
                      </a:pPr>
                      <a:r>
                        <a:rPr sz="1200"/>
                        <a:t>   Significant</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EEEEE"/>
                    </a:solidFill>
                  </a:tcPr>
                </a:tc>
                <a:tc>
                  <a:txBody>
                    <a:bodyPr/>
                    <a:lstStyle/>
                    <a:p>
                      <a:pPr defTabSz="457200">
                        <a:defRPr sz="1000">
                          <a:solidFill>
                            <a:srgbClr val="000000"/>
                          </a:solidFill>
                          <a:uFill>
                            <a:solidFill>
                              <a:srgbClr val="000000"/>
                            </a:solidFill>
                          </a:uFill>
                          <a:latin typeface="Arial"/>
                          <a:ea typeface="Arial"/>
                          <a:cs typeface="Arial"/>
                          <a:sym typeface="Arial"/>
                        </a:defRPr>
                      </a:pPr>
                    </a:p>
                    <a:p>
                      <a:pPr defTabSz="457200">
                        <a:defRPr sz="1000">
                          <a:solidFill>
                            <a:srgbClr val="000000"/>
                          </a:solidFill>
                          <a:uFill>
                            <a:solidFill>
                              <a:srgbClr val="000000"/>
                            </a:solidFill>
                          </a:uFill>
                          <a:latin typeface="Arial"/>
                          <a:ea typeface="Arial"/>
                          <a:cs typeface="Arial"/>
                          <a:sym typeface="Arial"/>
                        </a:defRPr>
                      </a:pPr>
                      <a:r>
                        <a:t>Horowhenua District Council will need to engage with Ngati Whakatere to </a:t>
                      </a:r>
                    </a:p>
                    <a:p>
                      <a:pPr defTabSz="457200">
                        <a:defRPr sz="1000">
                          <a:solidFill>
                            <a:srgbClr val="000000"/>
                          </a:solidFill>
                          <a:uFill>
                            <a:solidFill>
                              <a:srgbClr val="000000"/>
                            </a:solidFill>
                          </a:uFill>
                          <a:latin typeface="Arial"/>
                          <a:ea typeface="Arial"/>
                          <a:cs typeface="Arial"/>
                          <a:sym typeface="Arial"/>
                        </a:defRPr>
                      </a:pPr>
                      <a:r>
                        <a:t>increase understanding of Ngati Whakatere cultural values.</a:t>
                      </a:r>
                    </a:p>
                    <a:p>
                      <a:pPr defTabSz="457200">
                        <a:defRPr sz="1000">
                          <a:solidFill>
                            <a:srgbClr val="000000"/>
                          </a:solidFill>
                          <a:uFill>
                            <a:solidFill>
                              <a:srgbClr val="000000"/>
                            </a:solidFill>
                          </a:uFill>
                          <a:latin typeface="Arial"/>
                          <a:ea typeface="Arial"/>
                          <a:cs typeface="Arial"/>
                          <a:sym typeface="Arial"/>
                        </a:defRPr>
                      </a:pPr>
                      <a:r>
                        <a:t> </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EEEEE"/>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t>The cultural value of Ngati Whakatere and how we relate to Papatuanuku is </a:t>
                      </a:r>
                    </a:p>
                    <a:p>
                      <a:pPr algn="l" defTabSz="457200">
                        <a:defRPr sz="1000">
                          <a:solidFill>
                            <a:srgbClr val="000000"/>
                          </a:solidFill>
                          <a:uFill>
                            <a:solidFill>
                              <a:srgbClr val="000000"/>
                            </a:solidFill>
                          </a:uFill>
                          <a:latin typeface="Arial"/>
                          <a:ea typeface="Arial"/>
                          <a:cs typeface="Arial"/>
                          <a:sym typeface="Arial"/>
                        </a:defRPr>
                      </a:pPr>
                      <a:r>
                        <a:t>expressed in part in the Te Kete Taiao Rauemi model.</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EEEEE"/>
                    </a:solidFill>
                  </a:tcPr>
                </a:tc>
              </a:tr>
              <a:tr h="1367445">
                <a:tc>
                  <a:txBody>
                    <a:bodyPr/>
                    <a:lstStyle/>
                    <a:p>
                      <a:pPr algn="l" defTabSz="457200">
                        <a:defRPr b="1" sz="1000">
                          <a:solidFill>
                            <a:srgbClr val="000000"/>
                          </a:solidFill>
                          <a:uFill>
                            <a:solidFill>
                              <a:srgbClr val="000000"/>
                            </a:solidFill>
                          </a:uFill>
                          <a:latin typeface="Arial"/>
                          <a:ea typeface="Arial"/>
                          <a:cs typeface="Arial"/>
                          <a:sym typeface="Arial"/>
                        </a:defRPr>
                      </a:pPr>
                      <a:r>
                        <a:rPr sz="1200"/>
                        <a:t>       </a:t>
                      </a:r>
                      <a:endParaRPr sz="1200"/>
                    </a:p>
                    <a:p>
                      <a:pPr algn="l" defTabSz="457200">
                        <a:defRPr b="1" sz="1200">
                          <a:solidFill>
                            <a:srgbClr val="000000"/>
                          </a:solidFill>
                          <a:uFill>
                            <a:solidFill>
                              <a:srgbClr val="000000"/>
                            </a:solidFill>
                          </a:uFill>
                          <a:latin typeface="Arial"/>
                          <a:ea typeface="Arial"/>
                          <a:cs typeface="Arial"/>
                          <a:sym typeface="Arial"/>
                        </a:defRPr>
                      </a:pPr>
                    </a:p>
                    <a:p>
                      <a:pPr algn="l" defTabSz="457200">
                        <a:defRPr b="1" sz="1000">
                          <a:solidFill>
                            <a:srgbClr val="000000"/>
                          </a:solidFill>
                          <a:uFill>
                            <a:solidFill>
                              <a:srgbClr val="000000"/>
                            </a:solidFill>
                          </a:uFill>
                          <a:latin typeface="Arial"/>
                          <a:ea typeface="Arial"/>
                          <a:cs typeface="Arial"/>
                          <a:sym typeface="Arial"/>
                        </a:defRPr>
                      </a:pPr>
                      <a:r>
                        <a:rPr sz="1200"/>
                        <a:t>      </a:t>
                      </a:r>
                      <a:r>
                        <a:rPr sz="1600"/>
                        <a:t>  Social</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2E4E3"/>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rPr sz="1200"/>
                        <a:t>   </a:t>
                      </a:r>
                      <a:endParaRPr sz="1200"/>
                    </a:p>
                    <a:p>
                      <a:pPr algn="l" defTabSz="457200">
                        <a:defRPr sz="1200">
                          <a:solidFill>
                            <a:srgbClr val="000000"/>
                          </a:solidFill>
                          <a:uFill>
                            <a:solidFill>
                              <a:srgbClr val="000000"/>
                            </a:solidFill>
                          </a:uFill>
                          <a:latin typeface="Arial"/>
                          <a:ea typeface="Arial"/>
                          <a:cs typeface="Arial"/>
                          <a:sym typeface="Arial"/>
                        </a:defRPr>
                      </a:pPr>
                    </a:p>
                    <a:p>
                      <a:pPr algn="l" defTabSz="457200">
                        <a:defRPr sz="1000">
                          <a:solidFill>
                            <a:srgbClr val="000000"/>
                          </a:solidFill>
                          <a:uFill>
                            <a:solidFill>
                              <a:srgbClr val="000000"/>
                            </a:solidFill>
                          </a:uFill>
                          <a:latin typeface="Arial"/>
                          <a:ea typeface="Arial"/>
                          <a:cs typeface="Arial"/>
                          <a:sym typeface="Arial"/>
                        </a:defRPr>
                      </a:pPr>
                      <a:r>
                        <a:rPr sz="1200"/>
                        <a:t>    Significant</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c>
                  <a:txBody>
                    <a:bodyPr/>
                    <a:lstStyle/>
                    <a:p>
                      <a:pPr defTabSz="457200">
                        <a:defRPr sz="1000">
                          <a:solidFill>
                            <a:srgbClr val="000000"/>
                          </a:solidFill>
                          <a:uFill>
                            <a:solidFill>
                              <a:srgbClr val="000000"/>
                            </a:solidFill>
                          </a:uFill>
                          <a:latin typeface="Arial"/>
                          <a:ea typeface="Arial"/>
                          <a:cs typeface="Arial"/>
                          <a:sym typeface="Arial"/>
                        </a:defRPr>
                      </a:pPr>
                      <a:r>
                        <a:t>Hazardous substances in contamination, </a:t>
                      </a:r>
                    </a:p>
                    <a:p>
                      <a:pPr defTabSz="457200">
                        <a:defRPr sz="1000">
                          <a:solidFill>
                            <a:srgbClr val="000000"/>
                          </a:solidFill>
                          <a:uFill>
                            <a:solidFill>
                              <a:srgbClr val="000000"/>
                            </a:solidFill>
                          </a:uFill>
                          <a:latin typeface="Arial"/>
                          <a:ea typeface="Arial"/>
                          <a:cs typeface="Arial"/>
                          <a:sym typeface="Arial"/>
                        </a:defRPr>
                      </a:pPr>
                      <a:r>
                        <a:t>pollution and toxic chemicals need </a:t>
                      </a:r>
                    </a:p>
                    <a:p>
                      <a:pPr defTabSz="457200">
                        <a:defRPr sz="1000">
                          <a:solidFill>
                            <a:srgbClr val="000000"/>
                          </a:solidFill>
                          <a:uFill>
                            <a:solidFill>
                              <a:srgbClr val="000000"/>
                            </a:solidFill>
                          </a:uFill>
                          <a:latin typeface="Arial"/>
                          <a:ea typeface="Arial"/>
                          <a:cs typeface="Arial"/>
                          <a:sym typeface="Arial"/>
                        </a:defRPr>
                      </a:pPr>
                      <a:r>
                        <a:t>mitigation for cattle </a:t>
                      </a:r>
                    </a:p>
                    <a:p>
                      <a:pPr defTabSz="457200">
                        <a:defRPr sz="1000">
                          <a:solidFill>
                            <a:srgbClr val="000000"/>
                          </a:solidFill>
                          <a:uFill>
                            <a:solidFill>
                              <a:srgbClr val="000000"/>
                            </a:solidFill>
                          </a:uFill>
                          <a:latin typeface="Arial"/>
                          <a:ea typeface="Arial"/>
                          <a:cs typeface="Arial"/>
                          <a:sym typeface="Arial"/>
                        </a:defRPr>
                      </a:pPr>
                      <a:r>
                        <a:t>grazing, air discharge over  and river runoff.</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t>The loss of recreational values to Ngati Whakatere is </a:t>
                      </a:r>
                    </a:p>
                    <a:p>
                      <a:pPr algn="l" defTabSz="457200">
                        <a:defRPr sz="1000">
                          <a:solidFill>
                            <a:srgbClr val="000000"/>
                          </a:solidFill>
                          <a:uFill>
                            <a:solidFill>
                              <a:srgbClr val="000000"/>
                            </a:solidFill>
                          </a:uFill>
                          <a:latin typeface="Arial"/>
                          <a:ea typeface="Arial"/>
                          <a:cs typeface="Arial"/>
                          <a:sym typeface="Arial"/>
                        </a:defRPr>
                      </a:pPr>
                      <a:r>
                        <a:t>demonstrated by the degradation of water quality and quantity of sustaining ecosystems, land and sites of </a:t>
                      </a:r>
                    </a:p>
                    <a:p>
                      <a:pPr algn="l" defTabSz="457200">
                        <a:defRPr sz="1000">
                          <a:solidFill>
                            <a:srgbClr val="000000"/>
                          </a:solidFill>
                          <a:uFill>
                            <a:solidFill>
                              <a:srgbClr val="000000"/>
                            </a:solidFill>
                          </a:uFill>
                          <a:latin typeface="Arial"/>
                          <a:ea typeface="Arial"/>
                          <a:cs typeface="Arial"/>
                          <a:sym typeface="Arial"/>
                        </a:defRPr>
                      </a:pPr>
                      <a:r>
                        <a:t>significance.</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r>
              <a:tr h="1156971">
                <a:tc>
                  <a:txBody>
                    <a:bodyPr/>
                    <a:lstStyle/>
                    <a:p>
                      <a:pPr algn="l" defTabSz="457200">
                        <a:defRPr b="1" sz="1000">
                          <a:solidFill>
                            <a:srgbClr val="000000"/>
                          </a:solidFill>
                          <a:uFill>
                            <a:solidFill>
                              <a:srgbClr val="000000"/>
                            </a:solidFill>
                          </a:uFill>
                          <a:latin typeface="Arial"/>
                          <a:ea typeface="Arial"/>
                          <a:cs typeface="Arial"/>
                          <a:sym typeface="Arial"/>
                        </a:defRPr>
                      </a:pPr>
                      <a:r>
                        <a:rPr sz="1200"/>
                        <a:t>   </a:t>
                      </a:r>
                      <a:endParaRPr sz="1200"/>
                    </a:p>
                    <a:p>
                      <a:pPr algn="l" defTabSz="457200">
                        <a:defRPr b="1" sz="1200">
                          <a:solidFill>
                            <a:srgbClr val="000000"/>
                          </a:solidFill>
                          <a:uFill>
                            <a:solidFill>
                              <a:srgbClr val="000000"/>
                            </a:solidFill>
                          </a:uFill>
                          <a:latin typeface="Arial"/>
                          <a:ea typeface="Arial"/>
                          <a:cs typeface="Arial"/>
                          <a:sym typeface="Arial"/>
                        </a:defRPr>
                      </a:pPr>
                    </a:p>
                    <a:p>
                      <a:pPr algn="l" defTabSz="457200">
                        <a:defRPr b="1" sz="1200">
                          <a:solidFill>
                            <a:srgbClr val="000000"/>
                          </a:solidFill>
                          <a:uFill>
                            <a:solidFill>
                              <a:srgbClr val="000000"/>
                            </a:solidFill>
                          </a:uFill>
                          <a:latin typeface="Arial"/>
                          <a:ea typeface="Arial"/>
                          <a:cs typeface="Arial"/>
                          <a:sym typeface="Arial"/>
                        </a:defRPr>
                      </a:pPr>
                    </a:p>
                    <a:p>
                      <a:pPr algn="l" defTabSz="457200">
                        <a:defRPr b="1" sz="1000">
                          <a:solidFill>
                            <a:srgbClr val="000000"/>
                          </a:solidFill>
                          <a:uFill>
                            <a:solidFill>
                              <a:srgbClr val="000000"/>
                            </a:solidFill>
                          </a:uFill>
                          <a:latin typeface="Arial"/>
                          <a:ea typeface="Arial"/>
                          <a:cs typeface="Arial"/>
                          <a:sym typeface="Arial"/>
                        </a:defRPr>
                      </a:pPr>
                      <a:r>
                        <a:rPr sz="1200"/>
                        <a:t>   </a:t>
                      </a:r>
                      <a:r>
                        <a:rPr sz="1600"/>
                        <a:t>  Economics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2E4E3"/>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rPr sz="1200"/>
                        <a:t>   </a:t>
                      </a:r>
                      <a:endParaRPr sz="1200"/>
                    </a:p>
                    <a:p>
                      <a:pPr algn="l" defTabSz="457200">
                        <a:defRPr sz="1200">
                          <a:solidFill>
                            <a:srgbClr val="000000"/>
                          </a:solidFill>
                          <a:uFill>
                            <a:solidFill>
                              <a:srgbClr val="000000"/>
                            </a:solidFill>
                          </a:uFill>
                          <a:latin typeface="Arial"/>
                          <a:ea typeface="Arial"/>
                          <a:cs typeface="Arial"/>
                          <a:sym typeface="Arial"/>
                        </a:defRPr>
                      </a:pPr>
                    </a:p>
                    <a:p>
                      <a:pPr algn="l" defTabSz="457200">
                        <a:defRPr sz="1200">
                          <a:solidFill>
                            <a:srgbClr val="000000"/>
                          </a:solidFill>
                          <a:uFill>
                            <a:solidFill>
                              <a:srgbClr val="000000"/>
                            </a:solidFill>
                          </a:uFill>
                          <a:latin typeface="Arial"/>
                          <a:ea typeface="Arial"/>
                          <a:cs typeface="Arial"/>
                          <a:sym typeface="Arial"/>
                        </a:defRPr>
                      </a:pPr>
                    </a:p>
                    <a:p>
                      <a:pPr algn="l" defTabSz="457200">
                        <a:defRPr sz="1000">
                          <a:solidFill>
                            <a:srgbClr val="000000"/>
                          </a:solidFill>
                          <a:uFill>
                            <a:solidFill>
                              <a:srgbClr val="000000"/>
                            </a:solidFill>
                          </a:uFill>
                          <a:latin typeface="Arial"/>
                          <a:ea typeface="Arial"/>
                          <a:cs typeface="Arial"/>
                          <a:sym typeface="Arial"/>
                        </a:defRPr>
                      </a:pPr>
                      <a:r>
                        <a:rPr sz="1200"/>
                        <a:t>    Significant</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EEEEE"/>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p>
                    <a:p>
                      <a:pPr algn="l" defTabSz="457200">
                        <a:defRPr sz="1000">
                          <a:solidFill>
                            <a:srgbClr val="000000"/>
                          </a:solidFill>
                          <a:uFill>
                            <a:solidFill>
                              <a:srgbClr val="000000"/>
                            </a:solidFill>
                          </a:uFill>
                          <a:latin typeface="Arial"/>
                          <a:ea typeface="Arial"/>
                          <a:cs typeface="Arial"/>
                          <a:sym typeface="Arial"/>
                        </a:defRPr>
                      </a:pPr>
                    </a:p>
                    <a:p>
                      <a:pPr algn="l" defTabSz="457200">
                        <a:defRPr sz="1000">
                          <a:solidFill>
                            <a:srgbClr val="000000"/>
                          </a:solidFill>
                          <a:uFill>
                            <a:solidFill>
                              <a:srgbClr val="000000"/>
                            </a:solidFill>
                          </a:uFill>
                          <a:latin typeface="Arial"/>
                          <a:ea typeface="Arial"/>
                          <a:cs typeface="Arial"/>
                          <a:sym typeface="Arial"/>
                        </a:defRPr>
                      </a:pPr>
                    </a:p>
                    <a:p>
                      <a:pPr defTabSz="457200">
                        <a:defRPr sz="1000">
                          <a:solidFill>
                            <a:srgbClr val="000000"/>
                          </a:solidFill>
                          <a:uFill>
                            <a:solidFill>
                              <a:srgbClr val="000000"/>
                            </a:solidFill>
                          </a:uFill>
                          <a:latin typeface="Arial"/>
                          <a:ea typeface="Arial"/>
                          <a:cs typeface="Arial"/>
                          <a:sym typeface="Arial"/>
                        </a:defRPr>
                      </a:pPr>
                      <a:r>
                        <a:t>The opportunity to find a cost effective </a:t>
                      </a:r>
                    </a:p>
                    <a:p>
                      <a:pPr defTabSz="457200">
                        <a:defRPr sz="1000">
                          <a:solidFill>
                            <a:srgbClr val="000000"/>
                          </a:solidFill>
                          <a:uFill>
                            <a:solidFill>
                              <a:srgbClr val="000000"/>
                            </a:solidFill>
                          </a:uFill>
                          <a:latin typeface="Arial"/>
                          <a:ea typeface="Arial"/>
                          <a:cs typeface="Arial"/>
                          <a:sym typeface="Arial"/>
                        </a:defRPr>
                      </a:pPr>
                      <a:r>
                        <a:t>alternative solution.</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EEEEE"/>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t>The economic cost to Ngati Whakatere needs to be further investigated or analysed through a economic assessment</a:t>
                      </a:r>
                      <a:r>
                        <a:t>. </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EEEEE"/>
                    </a:solidFill>
                  </a:tcPr>
                </a:tc>
              </a:tr>
              <a:tr h="1227745">
                <a:tc>
                  <a:txBody>
                    <a:bodyPr/>
                    <a:lstStyle/>
                    <a:p>
                      <a:pPr algn="l" defTabSz="457200">
                        <a:defRPr b="1" sz="1600">
                          <a:solidFill>
                            <a:srgbClr val="000000"/>
                          </a:solidFill>
                          <a:uFill>
                            <a:solidFill>
                              <a:srgbClr val="000000"/>
                            </a:solidFill>
                          </a:uFill>
                          <a:latin typeface="Arial"/>
                          <a:ea typeface="Arial"/>
                          <a:cs typeface="Arial"/>
                          <a:sym typeface="Arial"/>
                        </a:defRPr>
                      </a:pPr>
                      <a:r>
                        <a:t>  </a:t>
                      </a:r>
                    </a:p>
                    <a:p>
                      <a:pPr algn="l" defTabSz="457200">
                        <a:defRPr b="1" sz="1600">
                          <a:solidFill>
                            <a:srgbClr val="000000"/>
                          </a:solidFill>
                          <a:uFill>
                            <a:solidFill>
                              <a:srgbClr val="000000"/>
                            </a:solidFill>
                          </a:uFill>
                          <a:latin typeface="Arial"/>
                          <a:ea typeface="Arial"/>
                          <a:cs typeface="Arial"/>
                          <a:sym typeface="Arial"/>
                        </a:defRPr>
                      </a:pPr>
                    </a:p>
                    <a:p>
                      <a:pPr algn="l" defTabSz="457200">
                        <a:defRPr b="1" sz="1600">
                          <a:solidFill>
                            <a:srgbClr val="000000"/>
                          </a:solidFill>
                          <a:uFill>
                            <a:solidFill>
                              <a:srgbClr val="000000"/>
                            </a:solidFill>
                          </a:uFill>
                          <a:latin typeface="Arial"/>
                          <a:ea typeface="Arial"/>
                          <a:cs typeface="Arial"/>
                          <a:sym typeface="Arial"/>
                        </a:defRPr>
                      </a:pPr>
                    </a:p>
                    <a:p>
                      <a:pPr algn="l" defTabSz="457200">
                        <a:defRPr b="1" sz="1600">
                          <a:solidFill>
                            <a:srgbClr val="000000"/>
                          </a:solidFill>
                          <a:uFill>
                            <a:solidFill>
                              <a:srgbClr val="000000"/>
                            </a:solidFill>
                          </a:uFill>
                          <a:latin typeface="Arial"/>
                          <a:ea typeface="Arial"/>
                          <a:cs typeface="Arial"/>
                          <a:sym typeface="Arial"/>
                        </a:defRPr>
                      </a:pPr>
                      <a:r>
                        <a:t>    Relationships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2E4E3"/>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rPr sz="1200"/>
                        <a:t>   </a:t>
                      </a:r>
                      <a:endParaRPr sz="1200"/>
                    </a:p>
                    <a:p>
                      <a:pPr algn="l" defTabSz="457200">
                        <a:defRPr sz="1200">
                          <a:solidFill>
                            <a:srgbClr val="000000"/>
                          </a:solidFill>
                          <a:uFill>
                            <a:solidFill>
                              <a:srgbClr val="000000"/>
                            </a:solidFill>
                          </a:uFill>
                          <a:latin typeface="Arial"/>
                          <a:ea typeface="Arial"/>
                          <a:cs typeface="Arial"/>
                          <a:sym typeface="Arial"/>
                        </a:defRPr>
                      </a:pPr>
                    </a:p>
                    <a:p>
                      <a:pPr algn="l" defTabSz="457200">
                        <a:defRPr sz="1200">
                          <a:solidFill>
                            <a:srgbClr val="000000"/>
                          </a:solidFill>
                          <a:uFill>
                            <a:solidFill>
                              <a:srgbClr val="000000"/>
                            </a:solidFill>
                          </a:uFill>
                          <a:latin typeface="Arial"/>
                          <a:ea typeface="Arial"/>
                          <a:cs typeface="Arial"/>
                          <a:sym typeface="Arial"/>
                        </a:defRPr>
                      </a:pPr>
                    </a:p>
                    <a:p>
                      <a:pPr algn="l" defTabSz="457200">
                        <a:defRPr sz="1000">
                          <a:solidFill>
                            <a:srgbClr val="000000"/>
                          </a:solidFill>
                          <a:uFill>
                            <a:solidFill>
                              <a:srgbClr val="000000"/>
                            </a:solidFill>
                          </a:uFill>
                          <a:latin typeface="Arial"/>
                          <a:ea typeface="Arial"/>
                          <a:cs typeface="Arial"/>
                          <a:sym typeface="Arial"/>
                        </a:defRPr>
                      </a:pPr>
                      <a:r>
                        <a:rPr sz="1200"/>
                        <a:t>    Significant</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c>
                  <a:txBody>
                    <a:bodyPr/>
                    <a:lstStyle/>
                    <a:p>
                      <a:pPr defTabSz="457200">
                        <a:defRPr sz="1000">
                          <a:solidFill>
                            <a:srgbClr val="000000"/>
                          </a:solidFill>
                          <a:uFill>
                            <a:solidFill>
                              <a:srgbClr val="000000"/>
                            </a:solidFill>
                          </a:uFill>
                          <a:latin typeface="Arial"/>
                          <a:ea typeface="Arial"/>
                          <a:cs typeface="Arial"/>
                          <a:sym typeface="Arial"/>
                        </a:defRPr>
                      </a:pPr>
                    </a:p>
                    <a:p>
                      <a:pPr defTabSz="457200">
                        <a:defRPr sz="1000">
                          <a:solidFill>
                            <a:srgbClr val="000000"/>
                          </a:solidFill>
                          <a:uFill>
                            <a:solidFill>
                              <a:srgbClr val="000000"/>
                            </a:solidFill>
                          </a:uFill>
                          <a:latin typeface="Arial"/>
                          <a:ea typeface="Arial"/>
                          <a:cs typeface="Arial"/>
                          <a:sym typeface="Arial"/>
                        </a:defRPr>
                      </a:pPr>
                    </a:p>
                    <a:p>
                      <a:pPr defTabSz="457200">
                        <a:defRPr sz="1000">
                          <a:solidFill>
                            <a:srgbClr val="000000"/>
                          </a:solidFill>
                          <a:uFill>
                            <a:solidFill>
                              <a:srgbClr val="000000"/>
                            </a:solidFill>
                          </a:uFill>
                          <a:latin typeface="Arial"/>
                          <a:ea typeface="Arial"/>
                          <a:cs typeface="Arial"/>
                          <a:sym typeface="Arial"/>
                        </a:defRPr>
                      </a:pPr>
                    </a:p>
                    <a:p>
                      <a:pPr defTabSz="457200">
                        <a:defRPr sz="1000">
                          <a:solidFill>
                            <a:srgbClr val="000000"/>
                          </a:solidFill>
                          <a:uFill>
                            <a:solidFill>
                              <a:srgbClr val="000000"/>
                            </a:solidFill>
                          </a:uFill>
                          <a:latin typeface="Arial"/>
                          <a:ea typeface="Arial"/>
                          <a:cs typeface="Arial"/>
                          <a:sym typeface="Arial"/>
                        </a:defRPr>
                      </a:pPr>
                      <a:r>
                        <a:t>To engage with Ngati Whakatere  on all levels of decision-making.</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t>The Kaitiaki role of Ngati Whakatere  as Treaty partners, </a:t>
                      </a:r>
                    </a:p>
                    <a:p>
                      <a:pPr algn="l" defTabSz="457200">
                        <a:defRPr sz="1000">
                          <a:solidFill>
                            <a:srgbClr val="000000"/>
                          </a:solidFill>
                          <a:uFill>
                            <a:solidFill>
                              <a:srgbClr val="000000"/>
                            </a:solidFill>
                          </a:uFill>
                          <a:latin typeface="Arial"/>
                          <a:ea typeface="Arial"/>
                          <a:cs typeface="Arial"/>
                          <a:sym typeface="Arial"/>
                        </a:defRPr>
                      </a:pPr>
                      <a:r>
                        <a:t>protectors, guardians, managers and </a:t>
                      </a:r>
                    </a:p>
                    <a:p>
                      <a:pPr algn="l" defTabSz="457200">
                        <a:defRPr sz="1000">
                          <a:solidFill>
                            <a:srgbClr val="000000"/>
                          </a:solidFill>
                          <a:uFill>
                            <a:solidFill>
                              <a:srgbClr val="000000"/>
                            </a:solidFill>
                          </a:uFill>
                          <a:latin typeface="Arial"/>
                          <a:ea typeface="Arial"/>
                          <a:cs typeface="Arial"/>
                          <a:sym typeface="Arial"/>
                        </a:defRPr>
                      </a:pPr>
                      <a:r>
                        <a:t>stewards of resources has serious </a:t>
                      </a:r>
                    </a:p>
                    <a:p>
                      <a:pPr algn="l" defTabSz="457200">
                        <a:defRPr sz="1000">
                          <a:solidFill>
                            <a:srgbClr val="000000"/>
                          </a:solidFill>
                          <a:uFill>
                            <a:solidFill>
                              <a:srgbClr val="000000"/>
                            </a:solidFill>
                          </a:uFill>
                          <a:latin typeface="Arial"/>
                          <a:ea typeface="Arial"/>
                          <a:cs typeface="Arial"/>
                          <a:sym typeface="Arial"/>
                        </a:defRPr>
                      </a:pPr>
                      <a:r>
                        <a:t>implications for Ngati Whakatere in respect of participation. </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0"/>
                      </a:srgbClr>
                    </a:solidFill>
                  </a:tcPr>
                </a:tc>
              </a:tr>
              <a:tr h="1256665">
                <a:tc>
                  <a:txBody>
                    <a:bodyPr/>
                    <a:lstStyle/>
                    <a:p>
                      <a:pPr algn="l" defTabSz="457200">
                        <a:defRPr b="1" sz="1200">
                          <a:solidFill>
                            <a:srgbClr val="000000"/>
                          </a:solidFill>
                          <a:uFill>
                            <a:solidFill>
                              <a:srgbClr val="000000"/>
                            </a:solidFill>
                          </a:uFill>
                          <a:latin typeface="Arial"/>
                          <a:ea typeface="Arial"/>
                          <a:cs typeface="Arial"/>
                          <a:sym typeface="Arial"/>
                        </a:defRPr>
                      </a:pPr>
                    </a:p>
                    <a:p>
                      <a:pPr algn="l" defTabSz="457200">
                        <a:defRPr b="1" sz="1200">
                          <a:solidFill>
                            <a:srgbClr val="000000"/>
                          </a:solidFill>
                          <a:uFill>
                            <a:solidFill>
                              <a:srgbClr val="000000"/>
                            </a:solidFill>
                          </a:uFill>
                          <a:latin typeface="Arial"/>
                          <a:ea typeface="Arial"/>
                          <a:cs typeface="Arial"/>
                          <a:sym typeface="Arial"/>
                        </a:defRPr>
                      </a:pPr>
                    </a:p>
                    <a:p>
                      <a:pPr algn="l" defTabSz="457200">
                        <a:defRPr b="1" sz="1600">
                          <a:solidFill>
                            <a:srgbClr val="000000"/>
                          </a:solidFill>
                          <a:uFill>
                            <a:solidFill>
                              <a:srgbClr val="000000"/>
                            </a:solidFill>
                          </a:uFill>
                          <a:latin typeface="Arial"/>
                          <a:ea typeface="Arial"/>
                          <a:cs typeface="Arial"/>
                          <a:sym typeface="Arial"/>
                        </a:defRPr>
                      </a:pPr>
                      <a:r>
                        <a:t> Treaty Principles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2E4E3"/>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rPr sz="1200"/>
                        <a:t>   </a:t>
                      </a:r>
                      <a:endParaRPr sz="1200"/>
                    </a:p>
                    <a:p>
                      <a:pPr algn="l" defTabSz="457200">
                        <a:defRPr sz="1200">
                          <a:solidFill>
                            <a:srgbClr val="000000"/>
                          </a:solidFill>
                          <a:uFill>
                            <a:solidFill>
                              <a:srgbClr val="000000"/>
                            </a:solidFill>
                          </a:uFill>
                          <a:latin typeface="Arial"/>
                          <a:ea typeface="Arial"/>
                          <a:cs typeface="Arial"/>
                          <a:sym typeface="Arial"/>
                        </a:defRPr>
                      </a:pPr>
                    </a:p>
                    <a:p>
                      <a:pPr algn="l" defTabSz="457200">
                        <a:defRPr sz="1000">
                          <a:solidFill>
                            <a:srgbClr val="000000"/>
                          </a:solidFill>
                          <a:uFill>
                            <a:solidFill>
                              <a:srgbClr val="000000"/>
                            </a:solidFill>
                          </a:uFill>
                          <a:latin typeface="Arial"/>
                          <a:ea typeface="Arial"/>
                          <a:cs typeface="Arial"/>
                          <a:sym typeface="Arial"/>
                        </a:defRPr>
                      </a:pPr>
                      <a:r>
                        <a:rPr sz="1200"/>
                        <a:t>    Significant</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EEEEE"/>
                    </a:solidFill>
                  </a:tcPr>
                </a:tc>
                <a:tc>
                  <a:txBody>
                    <a:bodyPr/>
                    <a:lstStyle/>
                    <a:p>
                      <a:pPr defTabSz="457200">
                        <a:defRPr sz="1000">
                          <a:solidFill>
                            <a:srgbClr val="000000"/>
                          </a:solidFill>
                          <a:uFill>
                            <a:solidFill>
                              <a:srgbClr val="000000"/>
                            </a:solidFill>
                          </a:uFill>
                          <a:latin typeface="Arial"/>
                          <a:ea typeface="Arial"/>
                          <a:cs typeface="Arial"/>
                          <a:sym typeface="Arial"/>
                        </a:defRPr>
                      </a:pPr>
                    </a:p>
                    <a:p>
                      <a:pPr defTabSz="457200">
                        <a:defRPr sz="1000">
                          <a:solidFill>
                            <a:srgbClr val="000000"/>
                          </a:solidFill>
                          <a:uFill>
                            <a:solidFill>
                              <a:srgbClr val="000000"/>
                            </a:solidFill>
                          </a:uFill>
                          <a:latin typeface="Arial"/>
                          <a:ea typeface="Arial"/>
                          <a:cs typeface="Arial"/>
                          <a:sym typeface="Arial"/>
                        </a:defRPr>
                      </a:pPr>
                    </a:p>
                    <a:p>
                      <a:pPr defTabSz="457200">
                        <a:defRPr sz="1000">
                          <a:solidFill>
                            <a:srgbClr val="000000"/>
                          </a:solidFill>
                          <a:uFill>
                            <a:solidFill>
                              <a:srgbClr val="000000"/>
                            </a:solidFill>
                          </a:uFill>
                          <a:latin typeface="Arial"/>
                          <a:ea typeface="Arial"/>
                          <a:cs typeface="Arial"/>
                          <a:sym typeface="Arial"/>
                        </a:defRPr>
                      </a:pPr>
                      <a:r>
                        <a:t>To engage in equitable power sharing.</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EEEEE"/>
                    </a:solidFill>
                  </a:tcPr>
                </a:tc>
                <a:tc>
                  <a:txBody>
                    <a:bodyPr/>
                    <a:lstStyle/>
                    <a:p>
                      <a:pPr algn="l" defTabSz="457200">
                        <a:defRPr sz="1000">
                          <a:solidFill>
                            <a:srgbClr val="000000"/>
                          </a:solidFill>
                          <a:uFill>
                            <a:solidFill>
                              <a:srgbClr val="000000"/>
                            </a:solidFill>
                          </a:uFill>
                          <a:latin typeface="Arial"/>
                          <a:ea typeface="Arial"/>
                          <a:cs typeface="Arial"/>
                          <a:sym typeface="Arial"/>
                        </a:defRPr>
                      </a:pPr>
                      <a:r>
                        <a:t>The power sharing base of decision </a:t>
                      </a:r>
                    </a:p>
                    <a:p>
                      <a:pPr algn="l" defTabSz="457200">
                        <a:defRPr sz="1000">
                          <a:solidFill>
                            <a:srgbClr val="000000"/>
                          </a:solidFill>
                          <a:uFill>
                            <a:solidFill>
                              <a:srgbClr val="000000"/>
                            </a:solidFill>
                          </a:uFill>
                          <a:latin typeface="Arial"/>
                          <a:ea typeface="Arial"/>
                          <a:cs typeface="Arial"/>
                          <a:sym typeface="Arial"/>
                        </a:defRPr>
                      </a:pPr>
                      <a:r>
                        <a:t>making regarding </a:t>
                      </a:r>
                    </a:p>
                    <a:p>
                      <a:pPr algn="l" defTabSz="457200">
                        <a:defRPr sz="1000">
                          <a:solidFill>
                            <a:srgbClr val="000000"/>
                          </a:solidFill>
                          <a:uFill>
                            <a:solidFill>
                              <a:srgbClr val="000000"/>
                            </a:solidFill>
                          </a:uFill>
                          <a:latin typeface="Arial"/>
                          <a:ea typeface="Arial"/>
                          <a:cs typeface="Arial"/>
                          <a:sym typeface="Arial"/>
                        </a:defRPr>
                      </a:pPr>
                      <a:r>
                        <a:t>matters affecting Ngati Whakatere will need to be further </a:t>
                      </a:r>
                    </a:p>
                    <a:p>
                      <a:pPr algn="l" defTabSz="457200">
                        <a:defRPr sz="1000">
                          <a:solidFill>
                            <a:srgbClr val="000000"/>
                          </a:solidFill>
                          <a:uFill>
                            <a:solidFill>
                              <a:srgbClr val="000000"/>
                            </a:solidFill>
                          </a:uFill>
                          <a:latin typeface="Arial"/>
                          <a:ea typeface="Arial"/>
                          <a:cs typeface="Arial"/>
                          <a:sym typeface="Arial"/>
                        </a:defRPr>
                      </a:pPr>
                      <a:r>
                        <a:t>addressed throughout this process.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EEEEE"/>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KA TIPU AKE TĀTOU"/>
          <p:cNvSpPr/>
          <p:nvPr>
            <p:ph type="title"/>
          </p:nvPr>
        </p:nvSpPr>
        <p:spPr>
          <a:prstGeom prst="rect">
            <a:avLst/>
          </a:prstGeom>
        </p:spPr>
        <p:txBody>
          <a:bodyPr/>
          <a:lstStyle/>
          <a:p>
            <a:pPr/>
            <a:r>
              <a:t>KA TIPU AKE TĀTOU</a:t>
            </a:r>
          </a:p>
        </p:txBody>
      </p:sp>
      <p:sp>
        <p:nvSpPr>
          <p:cNvPr id="217" name="100% discharged to land…"/>
          <p:cNvSpPr/>
          <p:nvPr>
            <p:ph type="body" idx="1"/>
          </p:nvPr>
        </p:nvSpPr>
        <p:spPr>
          <a:xfrm>
            <a:off x="1292315" y="3381397"/>
            <a:ext cx="11430001" cy="5715001"/>
          </a:xfrm>
          <a:prstGeom prst="rect">
            <a:avLst/>
          </a:prstGeom>
        </p:spPr>
        <p:txBody>
          <a:bodyPr/>
          <a:lstStyle/>
          <a:p>
            <a:pPr/>
            <a:r>
              <a:t>100% discharged to land</a:t>
            </a:r>
          </a:p>
          <a:p>
            <a:pPr/>
            <a:r>
              <a:t>We have set a precedence for all other Councils</a:t>
            </a:r>
          </a:p>
          <a:p>
            <a:pPr/>
            <a:r>
              <a:t>We are sitting at the decision-making table with Ministers, Mayor's and CEO's</a:t>
            </a:r>
          </a:p>
          <a:p>
            <a:pPr/>
            <a:r>
              <a:t>Influencing quantitive change in environmental court direction at hearings especially how counsellors deal with Hapū</a:t>
            </a:r>
          </a:p>
        </p:txBody>
      </p:sp>
    </p:spTree>
  </p:cSld>
  <p:clrMapOvr>
    <a:masterClrMapping/>
  </p:clrMapOvr>
  <mc:AlternateContent xmlns:mc="http://schemas.openxmlformats.org/markup-compatibility/2006">
    <mc:Choice xmlns:p14="http://schemas.microsoft.com/office/powerpoint/2010/main" Requires="p14">
      <p:transition spd="slow" advClick="1" p14:dur="275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KA TIPU AKE TĀTOU"/>
          <p:cNvSpPr/>
          <p:nvPr>
            <p:ph type="title"/>
          </p:nvPr>
        </p:nvSpPr>
        <p:spPr>
          <a:prstGeom prst="rect">
            <a:avLst/>
          </a:prstGeom>
        </p:spPr>
        <p:txBody>
          <a:bodyPr/>
          <a:lstStyle/>
          <a:p>
            <a:pPr/>
            <a:r>
              <a:t>KA TIPU AKE TĀTOU</a:t>
            </a:r>
          </a:p>
        </p:txBody>
      </p:sp>
      <p:sp>
        <p:nvSpPr>
          <p:cNvPr id="220" name="Recognition of  the Manawhenua of  Ngāti Whakatere…"/>
          <p:cNvSpPr/>
          <p:nvPr>
            <p:ph type="body" idx="1"/>
          </p:nvPr>
        </p:nvSpPr>
        <p:spPr>
          <a:xfrm>
            <a:off x="2502187" y="2331753"/>
            <a:ext cx="11430001" cy="5715001"/>
          </a:xfrm>
          <a:prstGeom prst="rect">
            <a:avLst/>
          </a:prstGeom>
        </p:spPr>
        <p:txBody>
          <a:bodyPr/>
          <a:lstStyle/>
          <a:p>
            <a:pPr/>
            <a:r>
              <a:t>Recognition of  the Manawhenua of  Ngāti Whakatere</a:t>
            </a:r>
          </a:p>
          <a:p>
            <a:pPr/>
            <a:r>
              <a:t>Influencing high-level technical alternative solutions. Soil, water, engineering</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Desired Outcomes"/>
          <p:cNvSpPr/>
          <p:nvPr>
            <p:ph type="title"/>
          </p:nvPr>
        </p:nvSpPr>
        <p:spPr>
          <a:xfrm>
            <a:off x="673100" y="190500"/>
            <a:ext cx="11430000" cy="1905000"/>
          </a:xfrm>
          <a:prstGeom prst="rect">
            <a:avLst/>
          </a:prstGeom>
        </p:spPr>
        <p:txBody>
          <a:bodyPr/>
          <a:lstStyle/>
          <a:p>
            <a:pPr/>
            <a:r>
              <a:t>Desired Outcomes</a:t>
            </a:r>
          </a:p>
        </p:txBody>
      </p:sp>
      <p:sp>
        <p:nvSpPr>
          <p:cNvPr id="223" name="Our two parties will work together to:…"/>
          <p:cNvSpPr/>
          <p:nvPr>
            <p:ph type="body" sz="half" idx="1"/>
          </p:nvPr>
        </p:nvSpPr>
        <p:spPr>
          <a:xfrm>
            <a:off x="787400" y="2794000"/>
            <a:ext cx="5715000" cy="6574728"/>
          </a:xfrm>
          <a:prstGeom prst="rect">
            <a:avLst/>
          </a:prstGeom>
        </p:spPr>
        <p:txBody>
          <a:bodyPr/>
          <a:lstStyle/>
          <a:p>
            <a:pPr marL="0" indent="0" defTabSz="411479">
              <a:spcBef>
                <a:spcPts val="0"/>
              </a:spcBef>
              <a:buSzTx/>
              <a:buNone/>
              <a:tabLst>
                <a:tab pos="1612900" algn="l"/>
              </a:tabLst>
              <a:defRPr sz="2250">
                <a:solidFill>
                  <a:srgbClr val="000000"/>
                </a:solidFill>
                <a:uFill>
                  <a:solidFill>
                    <a:srgbClr val="000000"/>
                  </a:solidFill>
                </a:uFill>
                <a:latin typeface="Georgia"/>
                <a:ea typeface="Georgia"/>
                <a:cs typeface="Georgia"/>
                <a:sym typeface="Georgia"/>
              </a:defRPr>
            </a:pPr>
            <a:r>
              <a:rPr>
                <a:latin typeface="Calibri"/>
                <a:ea typeface="Calibri"/>
                <a:cs typeface="Calibri"/>
                <a:sym typeface="Calibri"/>
              </a:rPr>
              <a:t>Our two parties will work together to:</a:t>
            </a:r>
            <a:endParaRPr>
              <a:latin typeface="Calibri"/>
              <a:ea typeface="Calibri"/>
              <a:cs typeface="Calibri"/>
              <a:sym typeface="Calibri"/>
            </a:endParaRPr>
          </a:p>
          <a:p>
            <a:pPr marL="0" indent="0" defTabSz="411479">
              <a:spcBef>
                <a:spcPts val="0"/>
              </a:spcBef>
              <a:buSzTx/>
              <a:buNone/>
              <a:tabLst>
                <a:tab pos="1612900" algn="l"/>
              </a:tabLst>
              <a:defRPr sz="2250">
                <a:solidFill>
                  <a:srgbClr val="000000"/>
                </a:solidFill>
                <a:uFill>
                  <a:solidFill>
                    <a:srgbClr val="000000"/>
                  </a:solidFill>
                </a:uFill>
                <a:latin typeface="Calibri"/>
                <a:ea typeface="Calibri"/>
                <a:cs typeface="Calibri"/>
                <a:sym typeface="Calibri"/>
              </a:defRPr>
            </a:pPr>
          </a:p>
          <a:p>
            <a:pPr marL="402907" indent="-197167" algn="just" defTabSz="411479">
              <a:spcBef>
                <a:spcPts val="0"/>
              </a:spcBef>
              <a:buSzPct val="100000"/>
              <a:buFont typeface="Symbol"/>
              <a:buChar char="·"/>
              <a:tabLst>
                <a:tab pos="406400" algn="l"/>
                <a:tab pos="1612900" algn="l"/>
              </a:tabLst>
              <a:defRPr sz="2250">
                <a:solidFill>
                  <a:srgbClr val="000000"/>
                </a:solidFill>
                <a:uFill>
                  <a:solidFill>
                    <a:srgbClr val="000000"/>
                  </a:solidFill>
                </a:uFill>
                <a:latin typeface="Trebuchet MS"/>
                <a:ea typeface="Trebuchet MS"/>
                <a:cs typeface="Trebuchet MS"/>
                <a:sym typeface="Trebuchet MS"/>
              </a:defRPr>
            </a:pPr>
            <a:r>
              <a:rPr>
                <a:latin typeface="Calibri"/>
                <a:ea typeface="Calibri"/>
                <a:cs typeface="Calibri"/>
                <a:sym typeface="Calibri"/>
              </a:rPr>
              <a:t>Consult (clarify) with each other on issues of significance which are likely to impact on environment's identified by Ngāti Whakatere</a:t>
            </a:r>
            <a:r>
              <a:rPr b="1">
                <a:latin typeface="Calibri"/>
                <a:ea typeface="Calibri"/>
                <a:cs typeface="Calibri"/>
                <a:sym typeface="Calibri"/>
              </a:rPr>
              <a:t> </a:t>
            </a:r>
            <a:endParaRPr>
              <a:latin typeface="Calibri"/>
              <a:ea typeface="Calibri"/>
              <a:cs typeface="Calibri"/>
              <a:sym typeface="Calibri"/>
            </a:endParaRPr>
          </a:p>
          <a:p>
            <a:pPr marL="0" indent="0" defTabSz="411479">
              <a:spcBef>
                <a:spcPts val="0"/>
              </a:spcBef>
              <a:buSzTx/>
              <a:buNone/>
              <a:tabLst>
                <a:tab pos="1612900" algn="l"/>
              </a:tabLst>
              <a:defRPr sz="2250">
                <a:solidFill>
                  <a:srgbClr val="000000"/>
                </a:solidFill>
                <a:uFill>
                  <a:solidFill>
                    <a:srgbClr val="000000"/>
                  </a:solidFill>
                </a:uFill>
                <a:latin typeface="Calibri"/>
                <a:ea typeface="Calibri"/>
                <a:cs typeface="Calibri"/>
                <a:sym typeface="Calibri"/>
              </a:defRPr>
            </a:pPr>
          </a:p>
          <a:p>
            <a:pPr marL="402907" indent="-197167" algn="just" defTabSz="411479">
              <a:spcBef>
                <a:spcPts val="0"/>
              </a:spcBef>
              <a:buSzPct val="100000"/>
              <a:buFont typeface="Symbol"/>
              <a:buChar char="·"/>
              <a:tabLst>
                <a:tab pos="406400" algn="l"/>
                <a:tab pos="1612900" algn="l"/>
              </a:tabLst>
              <a:defRPr sz="2250">
                <a:solidFill>
                  <a:srgbClr val="000000"/>
                </a:solidFill>
                <a:uFill>
                  <a:solidFill>
                    <a:srgbClr val="000000"/>
                  </a:solidFill>
                </a:uFill>
                <a:latin typeface="Trebuchet MS"/>
                <a:ea typeface="Trebuchet MS"/>
                <a:cs typeface="Trebuchet MS"/>
                <a:sym typeface="Trebuchet MS"/>
              </a:defRPr>
            </a:pPr>
            <a:r>
              <a:rPr>
                <a:latin typeface="Calibri"/>
                <a:ea typeface="Calibri"/>
                <a:cs typeface="Calibri"/>
                <a:sym typeface="Calibri"/>
              </a:rPr>
              <a:t>Develop opportunities that enable Ngāti Whakatere</a:t>
            </a:r>
            <a:r>
              <a:rPr b="1">
                <a:latin typeface="Calibri"/>
                <a:ea typeface="Calibri"/>
                <a:cs typeface="Calibri"/>
                <a:sym typeface="Calibri"/>
              </a:rPr>
              <a:t> </a:t>
            </a:r>
            <a:r>
              <a:rPr>
                <a:latin typeface="Calibri"/>
                <a:ea typeface="Calibri"/>
                <a:cs typeface="Calibri"/>
                <a:sym typeface="Calibri"/>
              </a:rPr>
              <a:t>to actively share in what Tararua District Council is charged with administering</a:t>
            </a:r>
            <a:endParaRPr>
              <a:latin typeface="Calibri"/>
              <a:ea typeface="Calibri"/>
              <a:cs typeface="Calibri"/>
              <a:sym typeface="Calibri"/>
            </a:endParaRPr>
          </a:p>
          <a:p>
            <a:pPr marL="411479" indent="0" algn="just" defTabSz="411479">
              <a:spcBef>
                <a:spcPts val="0"/>
              </a:spcBef>
              <a:buSzTx/>
              <a:buNone/>
              <a:tabLst>
                <a:tab pos="1612900" algn="l"/>
              </a:tabLst>
              <a:defRPr sz="2250">
                <a:solidFill>
                  <a:srgbClr val="000000"/>
                </a:solidFill>
                <a:uFill>
                  <a:solidFill>
                    <a:srgbClr val="000000"/>
                  </a:solidFill>
                </a:uFill>
                <a:latin typeface="Calibri"/>
                <a:ea typeface="Calibri"/>
                <a:cs typeface="Calibri"/>
                <a:sym typeface="Calibri"/>
              </a:defRPr>
            </a:pPr>
          </a:p>
          <a:p>
            <a:pPr marL="402907" indent="-197167" algn="just" defTabSz="411479">
              <a:spcBef>
                <a:spcPts val="0"/>
              </a:spcBef>
              <a:buSzPct val="100000"/>
              <a:buFont typeface="Symbol"/>
              <a:buChar char="·"/>
              <a:tabLst>
                <a:tab pos="406400" algn="l"/>
                <a:tab pos="1612900" algn="l"/>
              </a:tabLst>
              <a:defRPr sz="2250">
                <a:solidFill>
                  <a:srgbClr val="000000"/>
                </a:solidFill>
                <a:uFill>
                  <a:solidFill>
                    <a:srgbClr val="000000"/>
                  </a:solidFill>
                </a:uFill>
                <a:latin typeface="Trebuchet MS"/>
                <a:ea typeface="Trebuchet MS"/>
                <a:cs typeface="Trebuchet MS"/>
                <a:sym typeface="Trebuchet MS"/>
              </a:defRPr>
            </a:pPr>
            <a:r>
              <a:rPr>
                <a:latin typeface="Calibri"/>
                <a:ea typeface="Calibri"/>
                <a:cs typeface="Calibri"/>
                <a:sym typeface="Calibri"/>
              </a:rPr>
              <a:t>Ensure environmental outcomes are delivered in an agreed framework where Ngati Whakatere Values and Principles are embedded and Tararua District Council is present (Kanohi ki te kanohi)</a:t>
            </a:r>
            <a:endParaRPr sz="1079">
              <a:latin typeface="Calibri"/>
              <a:ea typeface="Calibri"/>
              <a:cs typeface="Calibri"/>
              <a:sym typeface="Calibri"/>
            </a:endParaRPr>
          </a:p>
        </p:txBody>
      </p:sp>
      <p:pic>
        <p:nvPicPr>
          <p:cNvPr id="224" name="FullSizeRender.jpg" descr="FullSizeRender.jpg"/>
          <p:cNvPicPr>
            <a:picLocks noChangeAspect="1"/>
          </p:cNvPicPr>
          <p:nvPr/>
        </p:nvPicPr>
        <p:blipFill>
          <a:blip r:embed="rId2">
            <a:extLst/>
          </a:blip>
          <a:stretch>
            <a:fillRect/>
          </a:stretch>
        </p:blipFill>
        <p:spPr>
          <a:xfrm>
            <a:off x="7247402" y="3889804"/>
            <a:ext cx="4687276" cy="3548792"/>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Desired Outcomes"/>
          <p:cNvSpPr/>
          <p:nvPr>
            <p:ph type="title"/>
          </p:nvPr>
        </p:nvSpPr>
        <p:spPr>
          <a:xfrm>
            <a:off x="116396" y="222476"/>
            <a:ext cx="11430001" cy="1905001"/>
          </a:xfrm>
          <a:prstGeom prst="rect">
            <a:avLst/>
          </a:prstGeom>
        </p:spPr>
        <p:txBody>
          <a:bodyPr/>
          <a:lstStyle/>
          <a:p>
            <a:pPr/>
            <a:r>
              <a:t>Desired Outcomes</a:t>
            </a:r>
          </a:p>
        </p:txBody>
      </p:sp>
      <p:sp>
        <p:nvSpPr>
          <p:cNvPr id="227" name="Develop and reflect into our communities a mutual commitment to environmental outcomes within the rohe of Ngāti Whakatere. Additionally each party shall ensure a commitment to approaching environmental management in a bi-cultural framework for projects agreed between parties…"/>
          <p:cNvSpPr/>
          <p:nvPr>
            <p:ph type="body" sz="half" idx="1"/>
          </p:nvPr>
        </p:nvSpPr>
        <p:spPr>
          <a:xfrm>
            <a:off x="584200" y="2235200"/>
            <a:ext cx="5715000" cy="7056780"/>
          </a:xfrm>
          <a:prstGeom prst="rect">
            <a:avLst/>
          </a:prstGeom>
        </p:spPr>
        <p:txBody>
          <a:bodyPr/>
          <a:lstStyle/>
          <a:p>
            <a:pPr marL="407384" indent="-199358" algn="just" defTabSz="416052">
              <a:spcBef>
                <a:spcPts val="0"/>
              </a:spcBef>
              <a:buSzPct val="100000"/>
              <a:buFont typeface="Symbol"/>
              <a:buChar char="·"/>
              <a:tabLst>
                <a:tab pos="406400" algn="l"/>
                <a:tab pos="1625600" algn="l"/>
              </a:tabLst>
              <a:defRPr sz="2275">
                <a:solidFill>
                  <a:srgbClr val="000000"/>
                </a:solidFill>
                <a:uFill>
                  <a:solidFill>
                    <a:srgbClr val="000000"/>
                  </a:solidFill>
                </a:uFill>
                <a:latin typeface="Trebuchet MS"/>
                <a:ea typeface="Trebuchet MS"/>
                <a:cs typeface="Trebuchet MS"/>
                <a:sym typeface="Trebuchet MS"/>
              </a:defRPr>
            </a:pPr>
            <a:r>
              <a:t>D</a:t>
            </a:r>
            <a:r>
              <a:rPr>
                <a:latin typeface="Calibri"/>
                <a:ea typeface="Calibri"/>
                <a:cs typeface="Calibri"/>
                <a:sym typeface="Calibri"/>
              </a:rPr>
              <a:t>evelop and reflect into our communities a </a:t>
            </a:r>
            <a:r>
              <a:rPr b="1">
                <a:latin typeface="Calibri"/>
                <a:ea typeface="Calibri"/>
                <a:cs typeface="Calibri"/>
                <a:sym typeface="Calibri"/>
              </a:rPr>
              <a:t>mutual</a:t>
            </a:r>
            <a:r>
              <a:rPr>
                <a:latin typeface="Calibri"/>
                <a:ea typeface="Calibri"/>
                <a:cs typeface="Calibri"/>
                <a:sym typeface="Calibri"/>
              </a:rPr>
              <a:t> commitment to environmental outcomes within the rohe of Ngāti Whakatere. Additionally each party shall ensure a commitment to approaching environmental management in a </a:t>
            </a:r>
            <a:r>
              <a:rPr b="1">
                <a:latin typeface="Calibri"/>
                <a:ea typeface="Calibri"/>
                <a:cs typeface="Calibri"/>
                <a:sym typeface="Calibri"/>
              </a:rPr>
              <a:t>bi-cultural</a:t>
            </a:r>
            <a:r>
              <a:rPr>
                <a:latin typeface="Calibri"/>
                <a:ea typeface="Calibri"/>
                <a:cs typeface="Calibri"/>
                <a:sym typeface="Calibri"/>
              </a:rPr>
              <a:t> framework for projects agreed between parties</a:t>
            </a:r>
            <a:endParaRPr>
              <a:latin typeface="Calibri"/>
              <a:ea typeface="Calibri"/>
              <a:cs typeface="Calibri"/>
              <a:sym typeface="Calibri"/>
            </a:endParaRPr>
          </a:p>
          <a:p>
            <a:pPr marL="416052" indent="0" defTabSz="416052">
              <a:spcBef>
                <a:spcPts val="0"/>
              </a:spcBef>
              <a:buSzTx/>
              <a:buNone/>
              <a:defRPr sz="2275">
                <a:solidFill>
                  <a:srgbClr val="000000"/>
                </a:solidFill>
                <a:uFill>
                  <a:solidFill>
                    <a:srgbClr val="000000"/>
                  </a:solidFill>
                </a:uFill>
                <a:latin typeface="Calibri"/>
                <a:ea typeface="Calibri"/>
                <a:cs typeface="Calibri"/>
                <a:sym typeface="Calibri"/>
              </a:defRPr>
            </a:pPr>
          </a:p>
          <a:p>
            <a:pPr marL="407384" indent="-199358" algn="just" defTabSz="416052">
              <a:spcBef>
                <a:spcPts val="0"/>
              </a:spcBef>
              <a:buSzPct val="100000"/>
              <a:buFont typeface="Symbol"/>
              <a:buChar char="·"/>
              <a:tabLst>
                <a:tab pos="406400" algn="l"/>
                <a:tab pos="1625600" algn="l"/>
              </a:tabLst>
              <a:defRPr sz="2275">
                <a:solidFill>
                  <a:srgbClr val="000000"/>
                </a:solidFill>
                <a:uFill>
                  <a:solidFill>
                    <a:srgbClr val="000000"/>
                  </a:solidFill>
                </a:uFill>
                <a:latin typeface="Trebuchet MS"/>
                <a:ea typeface="Trebuchet MS"/>
                <a:cs typeface="Trebuchet MS"/>
                <a:sym typeface="Trebuchet MS"/>
              </a:defRPr>
            </a:pPr>
            <a:r>
              <a:rPr>
                <a:latin typeface="Calibri"/>
                <a:ea typeface="Calibri"/>
                <a:cs typeface="Calibri"/>
                <a:sym typeface="Calibri"/>
              </a:rPr>
              <a:t>Ensure environmental outcomes are delivered in a framework where information and understanding of cross-cultural perspectives are freely shared.</a:t>
            </a:r>
            <a:endParaRPr>
              <a:latin typeface="Calibri"/>
              <a:ea typeface="Calibri"/>
              <a:cs typeface="Calibri"/>
              <a:sym typeface="Calibri"/>
            </a:endParaRPr>
          </a:p>
          <a:p>
            <a:pPr marL="416052" indent="0" algn="just" defTabSz="416052">
              <a:spcBef>
                <a:spcPts val="0"/>
              </a:spcBef>
              <a:buSzTx/>
              <a:buNone/>
              <a:tabLst>
                <a:tab pos="1625600" algn="l"/>
              </a:tabLst>
              <a:defRPr sz="2275">
                <a:solidFill>
                  <a:srgbClr val="000000"/>
                </a:solidFill>
                <a:uFill>
                  <a:solidFill>
                    <a:srgbClr val="000000"/>
                  </a:solidFill>
                </a:uFill>
                <a:latin typeface="Calibri"/>
                <a:ea typeface="Calibri"/>
                <a:cs typeface="Calibri"/>
                <a:sym typeface="Calibri"/>
              </a:defRPr>
            </a:pPr>
          </a:p>
          <a:p>
            <a:pPr marL="407384" indent="-199358" algn="just" defTabSz="416052">
              <a:spcBef>
                <a:spcPts val="0"/>
              </a:spcBef>
              <a:buSzPct val="100000"/>
              <a:buFont typeface="Symbol"/>
              <a:buChar char="·"/>
              <a:tabLst>
                <a:tab pos="406400" algn="l"/>
                <a:tab pos="1625600" algn="l"/>
              </a:tabLst>
              <a:defRPr sz="2275">
                <a:solidFill>
                  <a:srgbClr val="000000"/>
                </a:solidFill>
                <a:uFill>
                  <a:solidFill>
                    <a:srgbClr val="000000"/>
                  </a:solidFill>
                </a:uFill>
                <a:latin typeface="Trebuchet MS"/>
                <a:ea typeface="Trebuchet MS"/>
                <a:cs typeface="Trebuchet MS"/>
                <a:sym typeface="Trebuchet MS"/>
              </a:defRPr>
            </a:pPr>
            <a:r>
              <a:rPr>
                <a:latin typeface="Calibri"/>
                <a:ea typeface="Calibri"/>
                <a:cs typeface="Calibri"/>
                <a:sym typeface="Calibri"/>
              </a:rPr>
              <a:t>Develop an </a:t>
            </a:r>
            <a:r>
              <a:rPr b="1">
                <a:latin typeface="Calibri"/>
                <a:ea typeface="Calibri"/>
                <a:cs typeface="Calibri"/>
                <a:sym typeface="Calibri"/>
              </a:rPr>
              <a:t>Agreement of Partnership</a:t>
            </a:r>
            <a:r>
              <a:rPr>
                <a:latin typeface="Calibri"/>
                <a:ea typeface="Calibri"/>
                <a:cs typeface="Calibri"/>
                <a:sym typeface="Calibri"/>
              </a:rPr>
              <a:t> with a view that will form the long-term relationship between the Tararua District Council and Ngāti Whakatere.</a:t>
            </a:r>
            <a:endParaRPr>
              <a:latin typeface="Calibri"/>
              <a:ea typeface="Calibri"/>
              <a:cs typeface="Calibri"/>
              <a:sym typeface="Calibri"/>
            </a:endParaRPr>
          </a:p>
        </p:txBody>
      </p:sp>
      <p:pic>
        <p:nvPicPr>
          <p:cNvPr id="228" name="FullSizeRender.jpg" descr="FullSizeRender.jpg"/>
          <p:cNvPicPr>
            <a:picLocks noChangeAspect="1"/>
          </p:cNvPicPr>
          <p:nvPr/>
        </p:nvPicPr>
        <p:blipFill>
          <a:blip r:embed="rId2">
            <a:extLst/>
          </a:blip>
          <a:stretch>
            <a:fillRect/>
          </a:stretch>
        </p:blipFill>
        <p:spPr>
          <a:xfrm>
            <a:off x="7181362" y="3889804"/>
            <a:ext cx="4687276" cy="3548792"/>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Pepehā"/>
          <p:cNvSpPr/>
          <p:nvPr/>
        </p:nvSpPr>
        <p:spPr>
          <a:xfrm>
            <a:off x="5327144" y="733175"/>
            <a:ext cx="2093025"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a:lvl1pPr>
          </a:lstStyle>
          <a:p>
            <a:pPr/>
            <a:r>
              <a:t>Pepehā</a:t>
            </a:r>
          </a:p>
        </p:txBody>
      </p:sp>
      <p:sp>
        <p:nvSpPr>
          <p:cNvPr id="123" name="Ko Tainui te Waka…"/>
          <p:cNvSpPr/>
          <p:nvPr/>
        </p:nvSpPr>
        <p:spPr>
          <a:xfrm>
            <a:off x="3377620" y="2258736"/>
            <a:ext cx="6494730" cy="5722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b="1" i="1" sz="3300">
                <a:solidFill>
                  <a:srgbClr val="000000"/>
                </a:solidFill>
                <a:latin typeface="Times New Roman"/>
                <a:ea typeface="Times New Roman"/>
                <a:cs typeface="Times New Roman"/>
                <a:sym typeface="Times New Roman"/>
              </a:defRPr>
            </a:pPr>
            <a:r>
              <a:t>Ko Tainui te Waka</a:t>
            </a:r>
            <a:endParaRPr b="0" i="0">
              <a:latin typeface="Times"/>
              <a:ea typeface="Times"/>
              <a:cs typeface="Times"/>
              <a:sym typeface="Times"/>
            </a:endParaRPr>
          </a:p>
          <a:p>
            <a:pPr defTabSz="457200">
              <a:defRPr b="1" i="1" sz="3300">
                <a:solidFill>
                  <a:srgbClr val="000000"/>
                </a:solidFill>
                <a:latin typeface="Times New Roman"/>
                <a:ea typeface="Times New Roman"/>
                <a:cs typeface="Times New Roman"/>
                <a:sym typeface="Times New Roman"/>
              </a:defRPr>
            </a:pPr>
            <a:r>
              <a:t>Ko Hoturoa te Tangata</a:t>
            </a:r>
            <a:endParaRPr b="0" i="0">
              <a:latin typeface="Times"/>
              <a:ea typeface="Times"/>
              <a:cs typeface="Times"/>
              <a:sym typeface="Times"/>
            </a:endParaRPr>
          </a:p>
          <a:p>
            <a:pPr defTabSz="457200">
              <a:defRPr b="1" i="1" sz="3300">
                <a:solidFill>
                  <a:srgbClr val="141923"/>
                </a:solidFill>
                <a:latin typeface="Times New Roman"/>
                <a:ea typeface="Times New Roman"/>
                <a:cs typeface="Times New Roman"/>
                <a:sym typeface="Times New Roman"/>
              </a:defRPr>
            </a:pPr>
            <a:r>
              <a:t>Ko Tararua ngā pae maunga</a:t>
            </a:r>
            <a:endParaRPr b="0" i="0">
              <a:solidFill>
                <a:srgbClr val="000000"/>
              </a:solidFill>
            </a:endParaRPr>
          </a:p>
          <a:p>
            <a:pPr defTabSz="457200">
              <a:defRPr b="1" i="1" sz="3300">
                <a:solidFill>
                  <a:srgbClr val="141923"/>
                </a:solidFill>
                <a:latin typeface="Times New Roman"/>
                <a:ea typeface="Times New Roman"/>
                <a:cs typeface="Times New Roman"/>
                <a:sym typeface="Times New Roman"/>
              </a:defRPr>
            </a:pPr>
            <a:r>
              <a:t>Ko Te Ao Kapaarangi te tihi</a:t>
            </a:r>
            <a:endParaRPr b="0" i="0">
              <a:solidFill>
                <a:srgbClr val="000000"/>
              </a:solidFill>
            </a:endParaRPr>
          </a:p>
          <a:p>
            <a:pPr defTabSz="457200">
              <a:defRPr b="1" i="1" sz="3300">
                <a:solidFill>
                  <a:srgbClr val="000000"/>
                </a:solidFill>
                <a:latin typeface="Times New Roman"/>
                <a:ea typeface="Times New Roman"/>
                <a:cs typeface="Times New Roman"/>
                <a:sym typeface="Times New Roman"/>
              </a:defRPr>
            </a:pPr>
            <a:r>
              <a:t>Ko Manawatu te Awa</a:t>
            </a:r>
            <a:endParaRPr b="0" i="0">
              <a:latin typeface="Times"/>
              <a:ea typeface="Times"/>
              <a:cs typeface="Times"/>
              <a:sym typeface="Times"/>
            </a:endParaRPr>
          </a:p>
          <a:p>
            <a:pPr defTabSz="457200">
              <a:defRPr b="1" i="1" sz="3300">
                <a:solidFill>
                  <a:srgbClr val="000000"/>
                </a:solidFill>
                <a:latin typeface="Times New Roman"/>
                <a:ea typeface="Times New Roman"/>
                <a:cs typeface="Times New Roman"/>
                <a:sym typeface="Times New Roman"/>
              </a:defRPr>
            </a:pPr>
            <a:r>
              <a:t>Ko Ngāti Raukawa ki te tonga te Iwi</a:t>
            </a:r>
            <a:endParaRPr b="0" i="0">
              <a:latin typeface="Times"/>
              <a:ea typeface="Times"/>
              <a:cs typeface="Times"/>
              <a:sym typeface="Times"/>
            </a:endParaRPr>
          </a:p>
          <a:p>
            <a:pPr defTabSz="457200">
              <a:defRPr b="1" i="1" sz="3300">
                <a:solidFill>
                  <a:srgbClr val="000000"/>
                </a:solidFill>
                <a:latin typeface="Times New Roman"/>
                <a:ea typeface="Times New Roman"/>
                <a:cs typeface="Times New Roman"/>
                <a:sym typeface="Times New Roman"/>
              </a:defRPr>
            </a:pPr>
            <a:r>
              <a:t>Ko Ngāti Whakatere te Hapū</a:t>
            </a:r>
            <a:endParaRPr b="0" i="0">
              <a:latin typeface="Times"/>
              <a:ea typeface="Times"/>
              <a:cs typeface="Times"/>
              <a:sym typeface="Times"/>
            </a:endParaRPr>
          </a:p>
          <a:p>
            <a:pPr defTabSz="457200">
              <a:defRPr b="1" i="1" sz="3300">
                <a:solidFill>
                  <a:srgbClr val="000000"/>
                </a:solidFill>
                <a:latin typeface="Times New Roman"/>
                <a:ea typeface="Times New Roman"/>
                <a:cs typeface="Times New Roman"/>
                <a:sym typeface="Times New Roman"/>
              </a:defRPr>
            </a:pPr>
            <a:r>
              <a:t>Ko Whakawehi te Marae.</a:t>
            </a:r>
            <a:endParaRPr b="0" i="0">
              <a:latin typeface="Times"/>
              <a:ea typeface="Times"/>
              <a:cs typeface="Times"/>
              <a:sym typeface="Times"/>
            </a:endParaRPr>
          </a:p>
          <a:p>
            <a:pPr defTabSz="457200">
              <a:defRPr b="1" i="1" sz="3300">
                <a:solidFill>
                  <a:srgbClr val="000000"/>
                </a:solidFill>
                <a:latin typeface="Times New Roman"/>
                <a:ea typeface="Times New Roman"/>
                <a:cs typeface="Times New Roman"/>
                <a:sym typeface="Times New Roman"/>
              </a:defRPr>
            </a:pPr>
            <a:r>
              <a:t>Ko Turongo te Whare Karakia</a:t>
            </a:r>
            <a:endParaRPr b="0" i="0">
              <a:latin typeface="Times"/>
              <a:ea typeface="Times"/>
              <a:cs typeface="Times"/>
              <a:sym typeface="Times"/>
            </a:endParaRPr>
          </a:p>
          <a:p>
            <a:pPr defTabSz="457200">
              <a:defRPr b="1" i="1" sz="3300">
                <a:solidFill>
                  <a:srgbClr val="000000"/>
                </a:solidFill>
                <a:latin typeface="Times New Roman"/>
                <a:ea typeface="Times New Roman"/>
                <a:cs typeface="Times New Roman"/>
                <a:sym typeface="Times New Roman"/>
              </a:defRPr>
            </a:pPr>
            <a:r>
              <a:t>Ko Poutu te Whare Tupuna</a:t>
            </a:r>
            <a:endParaRPr b="0" i="0">
              <a:latin typeface="Times"/>
              <a:ea typeface="Times"/>
              <a:cs typeface="Times"/>
              <a:sym typeface="Times"/>
            </a:endParaRPr>
          </a:p>
          <a:p>
            <a:pPr defTabSz="457200">
              <a:defRPr b="1" i="1" sz="3300">
                <a:solidFill>
                  <a:srgbClr val="000000"/>
                </a:solidFill>
                <a:latin typeface="Times New Roman"/>
                <a:ea typeface="Times New Roman"/>
                <a:cs typeface="Times New Roman"/>
                <a:sym typeface="Times New Roman"/>
              </a:defRPr>
            </a:pPr>
            <a:r>
              <a:t>Ko Mahi Tamariki te Whare Iti</a:t>
            </a:r>
            <a:endParaRPr b="0" i="0">
              <a:latin typeface="Times"/>
              <a:ea typeface="Times"/>
              <a:cs typeface="Times"/>
              <a:sym typeface="Times"/>
            </a:endParaRPr>
          </a:p>
          <a:p>
            <a:pPr defTabSz="457200">
              <a:defRPr b="1" i="1" sz="3300">
                <a:solidFill>
                  <a:srgbClr val="000000"/>
                </a:solidFill>
                <a:latin typeface="Times New Roman"/>
                <a:ea typeface="Times New Roman"/>
                <a:cs typeface="Times New Roman"/>
                <a:sym typeface="Times New Roman"/>
              </a:defRPr>
            </a:pPr>
            <a:r>
              <a:t>Ko Hinekēkehu te Whare Kai</a:t>
            </a:r>
          </a:p>
        </p:txBody>
      </p:sp>
    </p:spTree>
  </p:cSld>
  <p:clrMapOvr>
    <a:masterClrMapping/>
  </p:clrMapOvr>
  <mc:AlternateContent xmlns:mc="http://schemas.openxmlformats.org/markup-compatibility/2006">
    <mc:Choice xmlns:p14="http://schemas.microsoft.com/office/powerpoint/2010/main" Requires="p14">
      <p:transition spd="slow" advClick="1" p14:dur="4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image.png" descr="image.png"/>
          <p:cNvPicPr>
            <a:picLocks noChangeAspect="1"/>
          </p:cNvPicPr>
          <p:nvPr/>
        </p:nvPicPr>
        <p:blipFill>
          <a:blip r:embed="rId2">
            <a:extLst/>
          </a:blip>
          <a:stretch>
            <a:fillRect/>
          </a:stretch>
        </p:blipFill>
        <p:spPr>
          <a:xfrm>
            <a:off x="1794468" y="1558357"/>
            <a:ext cx="9025622" cy="8109545"/>
          </a:xfrm>
          <a:prstGeom prst="rect">
            <a:avLst/>
          </a:prstGeom>
          <a:ln w="12700">
            <a:miter lim="400000"/>
          </a:ln>
        </p:spPr>
      </p:pic>
      <p:sp>
        <p:nvSpPr>
          <p:cNvPr id="126" name="Te Rohe o Ngāti Raukawa ki te Tonga"/>
          <p:cNvSpPr/>
          <p:nvPr/>
        </p:nvSpPr>
        <p:spPr>
          <a:xfrm>
            <a:off x="2646642" y="360312"/>
            <a:ext cx="8180325" cy="685801"/>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FFFFFF"/>
                </a:solidFill>
              </a:defRPr>
            </a:lvl1pPr>
          </a:lstStyle>
          <a:p>
            <a:pPr/>
            <a:r>
              <a:t>Te Rohe o Ngāti Raukawa ki te Tonga</a:t>
            </a:r>
          </a:p>
        </p:txBody>
      </p:sp>
    </p:spTree>
  </p:cSld>
  <p:clrMapOvr>
    <a:masterClrMapping/>
  </p:clrMapOvr>
  <mc:AlternateContent xmlns:mc="http://schemas.openxmlformats.org/markup-compatibility/2006">
    <mc:Choice xmlns:p14="http://schemas.microsoft.com/office/powerpoint/2010/main" Requires="p14">
      <p:transition spd="slow" advClick="1" p14:dur="425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Te Kete Taiao Rauemi…"/>
          <p:cNvSpPr/>
          <p:nvPr>
            <p:ph type="title"/>
          </p:nvPr>
        </p:nvSpPr>
        <p:spPr>
          <a:prstGeom prst="rect">
            <a:avLst/>
          </a:prstGeom>
        </p:spPr>
        <p:txBody>
          <a:bodyPr/>
          <a:lstStyle/>
          <a:p>
            <a:pPr defTabSz="554990">
              <a:defRPr sz="7029">
                <a:effectLst>
                  <a:outerShdw sx="100000" sy="100000" kx="0" ky="0" algn="b" rotWithShape="0" blurRad="36195" dist="48260" dir="3000000">
                    <a:srgbClr val="FFFFFF">
                      <a:alpha val="60000"/>
                    </a:srgbClr>
                  </a:outerShdw>
                </a:effectLst>
              </a:defRPr>
            </a:pPr>
            <a:r>
              <a:t>Te Kete Taiao Rauemi</a:t>
            </a:r>
          </a:p>
          <a:p>
            <a:pPr defTabSz="554990">
              <a:defRPr i="1" sz="5415">
                <a:effectLst>
                  <a:outerShdw sx="100000" sy="100000" kx="0" ky="0" algn="b" rotWithShape="0" blurRad="36195" dist="48260" dir="3000000">
                    <a:srgbClr val="FFFFFF">
                      <a:alpha val="60000"/>
                    </a:srgbClr>
                  </a:outerShdw>
                </a:effectLst>
              </a:defRPr>
            </a:pPr>
            <a:r>
              <a:t>Ngāti Whakatere Environmental Toolkit</a:t>
            </a:r>
          </a:p>
        </p:txBody>
      </p:sp>
      <p:sp>
        <p:nvSpPr>
          <p:cNvPr id="129" name="Circle">
            <a:hlinkClick r:id="rId2" invalidUrl="" action="" tgtFrame="" tooltip="" history="1" highlightClick="0" endSnd="0"/>
          </p:cNvPr>
          <p:cNvSpPr/>
          <p:nvPr/>
        </p:nvSpPr>
        <p:spPr>
          <a:xfrm>
            <a:off x="8909741" y="3297237"/>
            <a:ext cx="1270001" cy="1270001"/>
          </a:xfrm>
          <a:prstGeom prst="ellipse">
            <a:avLst/>
          </a:prstGeom>
          <a:blipFill>
            <a:blip r:embed="rId3">
              <a:alphaModFix amt="20267"/>
            </a:blip>
          </a:blipFill>
          <a:ln w="12700">
            <a:miter lim="400000"/>
          </a:ln>
        </p:spPr>
        <p:txBody>
          <a:bodyPr lIns="50800" tIns="50800" rIns="50800" bIns="50800" anchor="ctr"/>
          <a:lstStyle/>
          <a:p>
            <a:pPr>
              <a:defRPr sz="4000">
                <a:solidFill>
                  <a:srgbClr val="FFFFFF"/>
                </a:solidFill>
              </a:defRPr>
            </a:pPr>
          </a:p>
        </p:txBody>
      </p:sp>
      <p:sp>
        <p:nvSpPr>
          <p:cNvPr id="130" name="KEY CONCEPTS &amp; VALUES…"/>
          <p:cNvSpPr/>
          <p:nvPr>
            <p:ph type="body" sz="half" idx="1"/>
          </p:nvPr>
        </p:nvSpPr>
        <p:spPr>
          <a:xfrm>
            <a:off x="905461" y="3499876"/>
            <a:ext cx="5715001" cy="6234101"/>
          </a:xfrm>
          <a:prstGeom prst="rect">
            <a:avLst/>
          </a:prstGeom>
        </p:spPr>
        <p:txBody>
          <a:bodyPr/>
          <a:lstStyle/>
          <a:p>
            <a:pPr marL="261492" indent="-261492" defTabSz="414781">
              <a:spcBef>
                <a:spcPts val="2300"/>
              </a:spcBef>
              <a:defRPr sz="2840"/>
            </a:pPr>
            <a:r>
              <a:t>KEY CONCEPTS &amp; VALUES</a:t>
            </a:r>
          </a:p>
          <a:p>
            <a:pPr marL="261492" indent="-261492" defTabSz="414781">
              <a:spcBef>
                <a:spcPts val="2300"/>
              </a:spcBef>
              <a:defRPr sz="2840"/>
            </a:pPr>
          </a:p>
          <a:p>
            <a:pPr marL="261492" indent="-261492" defTabSz="414781">
              <a:spcBef>
                <a:spcPts val="2300"/>
              </a:spcBef>
              <a:defRPr sz="2840"/>
            </a:pPr>
            <a:r>
              <a:t>Poutu Pa Well-being                          </a:t>
            </a:r>
          </a:p>
          <a:p>
            <a:pPr marL="261492" indent="-261492" defTabSz="414781">
              <a:spcBef>
                <a:spcPts val="2300"/>
              </a:spcBef>
              <a:defRPr sz="2840"/>
            </a:pPr>
            <a:r>
              <a:rPr i="1"/>
              <a:t>Ahi</a:t>
            </a:r>
            <a:r>
              <a:t> Kaaroa </a:t>
            </a:r>
          </a:p>
          <a:p>
            <a:pPr marL="261492" indent="-261492" defTabSz="414781">
              <a:spcBef>
                <a:spcPts val="2300"/>
              </a:spcBef>
              <a:defRPr sz="2840"/>
            </a:pPr>
            <a:r>
              <a:t>Ka Tipu Ake Tātou </a:t>
            </a:r>
          </a:p>
          <a:p>
            <a:pPr marL="261492" indent="-261492" defTabSz="414781">
              <a:spcBef>
                <a:spcPts val="2300"/>
              </a:spcBef>
              <a:defRPr sz="2840"/>
            </a:pPr>
            <a:r>
              <a:t>Papatūānuku</a:t>
            </a:r>
          </a:p>
          <a:p>
            <a:pPr marL="261492" indent="-261492" defTabSz="414781">
              <a:spcBef>
                <a:spcPts val="2300"/>
              </a:spcBef>
              <a:defRPr sz="2840"/>
            </a:pPr>
            <a:r>
              <a:t>Technical / Engineering Tool</a:t>
            </a:r>
          </a:p>
          <a:p>
            <a:pPr marL="261492" indent="-261492" defTabSz="414781">
              <a:spcBef>
                <a:spcPts val="2300"/>
              </a:spcBef>
              <a:defRPr sz="2840"/>
            </a:pPr>
            <a:r>
              <a:t>Legal Tool (Legislation)</a:t>
            </a:r>
          </a:p>
          <a:p>
            <a:pPr marL="261492" indent="-261492" defTabSz="414781">
              <a:spcBef>
                <a:spcPts val="2300"/>
              </a:spcBef>
              <a:defRPr sz="2840"/>
            </a:pPr>
            <a:r>
              <a:t>Iwi //Whānau</a:t>
            </a:r>
          </a:p>
        </p:txBody>
      </p:sp>
      <p:pic>
        <p:nvPicPr>
          <p:cNvPr id="131" name="Oval" descr="Oval"/>
          <p:cNvPicPr>
            <a:picLocks noChangeAspect="0"/>
          </p:cNvPicPr>
          <p:nvPr/>
        </p:nvPicPr>
        <p:blipFill>
          <a:blip r:embed="rId4">
            <a:extLst/>
          </a:blip>
          <a:stretch>
            <a:fillRect/>
          </a:stretch>
        </p:blipFill>
        <p:spPr>
          <a:xfrm>
            <a:off x="6590047" y="2897253"/>
            <a:ext cx="5816602" cy="5209250"/>
          </a:xfrm>
          <a:prstGeom prst="rect">
            <a:avLst/>
          </a:prstGeom>
        </p:spPr>
      </p:pic>
      <p:sp>
        <p:nvSpPr>
          <p:cNvPr id="133" name="Circle"/>
          <p:cNvSpPr/>
          <p:nvPr/>
        </p:nvSpPr>
        <p:spPr>
          <a:xfrm>
            <a:off x="7220588" y="4130178"/>
            <a:ext cx="1270001" cy="1270001"/>
          </a:xfrm>
          <a:prstGeom prst="ellipse">
            <a:avLst/>
          </a:prstGeom>
          <a:blipFill>
            <a:blip r:embed="rId3">
              <a:alphaModFix amt="20306"/>
            </a:blip>
          </a:blipFill>
          <a:ln w="12700">
            <a:miter lim="400000"/>
          </a:ln>
        </p:spPr>
        <p:txBody>
          <a:bodyPr lIns="50800" tIns="50800" rIns="50800" bIns="50800" anchor="ctr"/>
          <a:lstStyle/>
          <a:p>
            <a:pPr>
              <a:defRPr sz="4000">
                <a:solidFill>
                  <a:srgbClr val="FFFFFF"/>
                </a:solidFill>
              </a:defRPr>
            </a:pPr>
          </a:p>
        </p:txBody>
      </p:sp>
      <p:sp>
        <p:nvSpPr>
          <p:cNvPr id="134" name="Circle"/>
          <p:cNvSpPr/>
          <p:nvPr/>
        </p:nvSpPr>
        <p:spPr>
          <a:xfrm>
            <a:off x="8864008" y="4952603"/>
            <a:ext cx="1270001" cy="1270001"/>
          </a:xfrm>
          <a:prstGeom prst="ellipse">
            <a:avLst/>
          </a:prstGeom>
          <a:blipFill>
            <a:blip r:embed="rId3">
              <a:alphaModFix amt="20067"/>
            </a:blip>
          </a:blipFill>
          <a:ln w="12700">
            <a:miter lim="400000"/>
          </a:ln>
        </p:spPr>
        <p:txBody>
          <a:bodyPr lIns="50800" tIns="50800" rIns="50800" bIns="50800" anchor="ctr"/>
          <a:lstStyle/>
          <a:p>
            <a:pPr>
              <a:defRPr sz="4000">
                <a:solidFill>
                  <a:srgbClr val="FFFFFF"/>
                </a:solidFill>
              </a:defRPr>
            </a:pPr>
          </a:p>
        </p:txBody>
      </p:sp>
      <p:sp>
        <p:nvSpPr>
          <p:cNvPr id="135" name="Circle"/>
          <p:cNvSpPr/>
          <p:nvPr/>
        </p:nvSpPr>
        <p:spPr>
          <a:xfrm>
            <a:off x="7127800" y="5638551"/>
            <a:ext cx="1270001" cy="1270001"/>
          </a:xfrm>
          <a:prstGeom prst="ellipse">
            <a:avLst/>
          </a:prstGeom>
          <a:blipFill>
            <a:blip r:embed="rId3">
              <a:alphaModFix amt="20027"/>
            </a:blip>
          </a:blipFill>
          <a:ln w="12700">
            <a:miter lim="400000"/>
          </a:ln>
        </p:spPr>
        <p:txBody>
          <a:bodyPr lIns="50800" tIns="50800" rIns="50800" bIns="50800" anchor="ctr"/>
          <a:lstStyle/>
          <a:p>
            <a:pPr>
              <a:defRPr sz="4000">
                <a:solidFill>
                  <a:srgbClr val="FFFFFF"/>
                </a:solidFill>
              </a:defRPr>
            </a:pPr>
          </a:p>
        </p:txBody>
      </p:sp>
      <p:sp>
        <p:nvSpPr>
          <p:cNvPr id="136" name="Circle"/>
          <p:cNvSpPr/>
          <p:nvPr/>
        </p:nvSpPr>
        <p:spPr>
          <a:xfrm>
            <a:off x="8733450" y="6607968"/>
            <a:ext cx="1270001" cy="1270001"/>
          </a:xfrm>
          <a:prstGeom prst="ellipse">
            <a:avLst/>
          </a:prstGeom>
          <a:blipFill>
            <a:blip r:embed="rId3">
              <a:alphaModFix amt="20238"/>
            </a:blip>
          </a:blipFill>
          <a:ln w="12700">
            <a:miter lim="400000"/>
          </a:ln>
        </p:spPr>
        <p:txBody>
          <a:bodyPr lIns="50800" tIns="50800" rIns="50800" bIns="50800" anchor="ctr"/>
          <a:lstStyle/>
          <a:p>
            <a:pPr>
              <a:defRPr sz="4000">
                <a:solidFill>
                  <a:srgbClr val="FFFFFF"/>
                </a:solidFill>
              </a:defRPr>
            </a:pPr>
          </a:p>
        </p:txBody>
      </p:sp>
      <p:sp>
        <p:nvSpPr>
          <p:cNvPr id="137" name="Circle"/>
          <p:cNvSpPr/>
          <p:nvPr/>
        </p:nvSpPr>
        <p:spPr>
          <a:xfrm>
            <a:off x="10598894" y="5638551"/>
            <a:ext cx="1270001" cy="1270001"/>
          </a:xfrm>
          <a:prstGeom prst="ellipse">
            <a:avLst/>
          </a:prstGeom>
          <a:blipFill>
            <a:blip r:embed="rId3">
              <a:alphaModFix amt="20343"/>
            </a:blip>
          </a:blipFill>
          <a:ln w="12700">
            <a:miter lim="400000"/>
          </a:ln>
        </p:spPr>
        <p:txBody>
          <a:bodyPr lIns="50800" tIns="50800" rIns="50800" bIns="50800" anchor="ctr"/>
          <a:lstStyle/>
          <a:p>
            <a:pPr>
              <a:defRPr sz="4000">
                <a:solidFill>
                  <a:srgbClr val="FFFFFF"/>
                </a:solidFill>
              </a:defRPr>
            </a:pPr>
          </a:p>
        </p:txBody>
      </p:sp>
      <p:sp>
        <p:nvSpPr>
          <p:cNvPr id="138" name="Circle"/>
          <p:cNvSpPr/>
          <p:nvPr/>
        </p:nvSpPr>
        <p:spPr>
          <a:xfrm>
            <a:off x="10598894" y="3973909"/>
            <a:ext cx="1270001" cy="1270001"/>
          </a:xfrm>
          <a:prstGeom prst="ellipse">
            <a:avLst/>
          </a:prstGeom>
          <a:blipFill>
            <a:blip r:embed="rId3">
              <a:alphaModFix amt="20343"/>
            </a:blip>
          </a:blipFill>
          <a:ln w="12700">
            <a:miter lim="400000"/>
          </a:ln>
        </p:spPr>
        <p:txBody>
          <a:bodyPr lIns="50800" tIns="50800" rIns="50800" bIns="50800" anchor="ctr"/>
          <a:lstStyle/>
          <a:p>
            <a:pPr>
              <a:defRPr sz="4000">
                <a:solidFill>
                  <a:srgbClr val="FFFFFF"/>
                </a:solidFill>
              </a:defRPr>
            </a:pPr>
          </a:p>
        </p:txBody>
      </p:sp>
      <p:sp>
        <p:nvSpPr>
          <p:cNvPr id="139" name="PPWM"/>
          <p:cNvSpPr/>
          <p:nvPr/>
        </p:nvSpPr>
        <p:spPr>
          <a:xfrm>
            <a:off x="8955474" y="3690937"/>
            <a:ext cx="1178535"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PPWM</a:t>
            </a:r>
          </a:p>
        </p:txBody>
      </p:sp>
      <p:sp>
        <p:nvSpPr>
          <p:cNvPr id="140" name="MAM"/>
          <p:cNvSpPr/>
          <p:nvPr/>
        </p:nvSpPr>
        <p:spPr>
          <a:xfrm>
            <a:off x="7364972" y="4532709"/>
            <a:ext cx="94932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MAM</a:t>
            </a:r>
          </a:p>
        </p:txBody>
      </p:sp>
      <p:sp>
        <p:nvSpPr>
          <p:cNvPr id="141" name="KTATM"/>
          <p:cNvSpPr/>
          <p:nvPr/>
        </p:nvSpPr>
        <p:spPr>
          <a:xfrm>
            <a:off x="7154470" y="6044951"/>
            <a:ext cx="124333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KTATM</a:t>
            </a:r>
          </a:p>
        </p:txBody>
      </p:sp>
      <p:sp>
        <p:nvSpPr>
          <p:cNvPr id="142" name="PM"/>
          <p:cNvSpPr/>
          <p:nvPr/>
        </p:nvSpPr>
        <p:spPr>
          <a:xfrm>
            <a:off x="9058411" y="7005835"/>
            <a:ext cx="62007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PM</a:t>
            </a:r>
          </a:p>
        </p:txBody>
      </p:sp>
      <p:sp>
        <p:nvSpPr>
          <p:cNvPr id="143" name="TT"/>
          <p:cNvSpPr/>
          <p:nvPr/>
        </p:nvSpPr>
        <p:spPr>
          <a:xfrm>
            <a:off x="10971004" y="6044951"/>
            <a:ext cx="52578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TT</a:t>
            </a:r>
          </a:p>
        </p:txBody>
      </p:sp>
      <p:sp>
        <p:nvSpPr>
          <p:cNvPr id="144" name="LT"/>
          <p:cNvSpPr/>
          <p:nvPr/>
        </p:nvSpPr>
        <p:spPr>
          <a:xfrm>
            <a:off x="10985609" y="4380309"/>
            <a:ext cx="49657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LT</a:t>
            </a:r>
          </a:p>
        </p:txBody>
      </p:sp>
      <p:sp>
        <p:nvSpPr>
          <p:cNvPr id="145" name="COM"/>
          <p:cNvSpPr/>
          <p:nvPr/>
        </p:nvSpPr>
        <p:spPr>
          <a:xfrm>
            <a:off x="9090716" y="5361086"/>
            <a:ext cx="90805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COM</a:t>
            </a:r>
          </a:p>
        </p:txBody>
      </p:sp>
      <p:sp>
        <p:nvSpPr>
          <p:cNvPr id="146" name="Environment…"/>
          <p:cNvSpPr/>
          <p:nvPr/>
        </p:nvSpPr>
        <p:spPr>
          <a:xfrm>
            <a:off x="8213928" y="8271668"/>
            <a:ext cx="22411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t>Environment</a:t>
            </a:r>
          </a:p>
          <a:p>
            <a:pPr>
              <a:defRPr i="1" sz="2800"/>
            </a:pPr>
            <a:r>
              <a:t>Papatuanuku</a:t>
            </a:r>
          </a:p>
        </p:txBody>
      </p:sp>
    </p:spTree>
  </p:cSld>
  <p:clrMapOvr>
    <a:masterClrMapping/>
  </p:clrMapOvr>
  <mc:AlternateContent xmlns:mc="http://schemas.openxmlformats.org/markup-compatibility/2006">
    <mc:Choice xmlns:p14="http://schemas.microsoft.com/office/powerpoint/2010/main" Requires="p14">
      <p:transition spd="slow" advClick="1" p14:dur="3000">
        <p:cove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Poutu Pa Well-being Model"/>
          <p:cNvSpPr/>
          <p:nvPr>
            <p:ph type="title"/>
          </p:nvPr>
        </p:nvSpPr>
        <p:spPr>
          <a:xfrm>
            <a:off x="579303" y="-2134941"/>
            <a:ext cx="11519793" cy="3708401"/>
          </a:xfrm>
          <a:prstGeom prst="rect">
            <a:avLst/>
          </a:prstGeom>
        </p:spPr>
        <p:txBody>
          <a:bodyPr/>
          <a:lstStyle/>
          <a:p>
            <a:pPr/>
            <a:r>
              <a:t>Poutu Pa Well-being Model</a:t>
            </a:r>
          </a:p>
        </p:txBody>
      </p:sp>
      <p:sp>
        <p:nvSpPr>
          <p:cNvPr id="149" name="These well-being concepts have been passed down from generation to generation from our kaumātua and leaders of our whānau, hapū and iwi. TRTONW have  used this concept model in Commissioner’s hearings, HDC Consultation, Community hui, Environment hearings and to describe the value and inter-connectedness we have with Papatūānuku. An indepth  explanation for the Poutu Pa Well-being model was given as evidence at an Environment hearing in 2014 by Hēmi Te Peeti, Milton Rauhihi and Robert  Ketu, for the Shannon Wastewater Treatment Plant.…"/>
          <p:cNvSpPr/>
          <p:nvPr>
            <p:ph type="body" idx="1"/>
          </p:nvPr>
        </p:nvSpPr>
        <p:spPr>
          <a:xfrm>
            <a:off x="1004814" y="1689049"/>
            <a:ext cx="9829318" cy="9090904"/>
          </a:xfrm>
          <a:prstGeom prst="rect">
            <a:avLst/>
          </a:prstGeom>
        </p:spPr>
        <p:txBody>
          <a:bodyPr/>
          <a:lstStyle/>
          <a:p>
            <a:pPr algn="just" defTabSz="214884">
              <a:defRPr sz="2820" u="sng">
                <a:solidFill>
                  <a:srgbClr val="000000"/>
                </a:solidFill>
                <a:effectLst/>
                <a:uFill>
                  <a:solidFill>
                    <a:srgbClr val="000000"/>
                  </a:solidFill>
                </a:uFill>
                <a:latin typeface="Arial"/>
                <a:ea typeface="Arial"/>
                <a:cs typeface="Arial"/>
                <a:sym typeface="Arial"/>
              </a:defRPr>
            </a:pPr>
            <a:endParaRPr b="1"/>
          </a:p>
          <a:p>
            <a:pPr algn="just" defTabSz="214884">
              <a:defRPr sz="2820">
                <a:solidFill>
                  <a:srgbClr val="000000"/>
                </a:solidFill>
                <a:effectLst/>
                <a:uFill>
                  <a:solidFill>
                    <a:srgbClr val="000000"/>
                  </a:solidFill>
                </a:uFill>
                <a:latin typeface="Arial"/>
                <a:ea typeface="Arial"/>
                <a:cs typeface="Arial"/>
                <a:sym typeface="Arial"/>
              </a:defRPr>
            </a:pPr>
            <a:r>
              <a:rPr b="1"/>
              <a:t>These well-being </a:t>
            </a:r>
            <a:r>
              <a:t>concepts have</a:t>
            </a:r>
            <a:r>
              <a:t> been passed down from generation to generation from our kaumātua and leaders of our whānau, hapū and iwi. TRTONW have  used this concept model in Commissioner’s hearings, HDC Consultation, Community hui, Environment hearings and to describe the value and inter-connectedness we have with Papatūānuku. An indepth  explanation for the Poutu Pa Well-being model was given as evidence at an Environment hearing in 2014 by Hēmi Te Peeti, Milton Rauhihi and Robert  Ketu, for the Shannon Wastewater Treatment Plant. </a:t>
            </a:r>
          </a:p>
          <a:p>
            <a:pPr algn="l" defTabSz="214884">
              <a:defRPr sz="2820">
                <a:solidFill>
                  <a:srgbClr val="000000"/>
                </a:solidFill>
                <a:effectLst/>
                <a:uFill>
                  <a:solidFill>
                    <a:srgbClr val="000000"/>
                  </a:solidFill>
                </a:uFill>
                <a:latin typeface="Arial"/>
                <a:ea typeface="Arial"/>
                <a:cs typeface="Arial"/>
                <a:sym typeface="Arial"/>
              </a:defRPr>
            </a:pPr>
            <a:r>
              <a:t>                  </a:t>
            </a:r>
          </a:p>
          <a:p>
            <a:pPr algn="l" defTabSz="214884">
              <a:defRPr sz="2256">
                <a:solidFill>
                  <a:srgbClr val="000000"/>
                </a:solidFill>
                <a:effectLst/>
                <a:uFill>
                  <a:solidFill>
                    <a:srgbClr val="000000"/>
                  </a:solidFill>
                </a:uFill>
                <a:latin typeface="Arial"/>
                <a:ea typeface="Arial"/>
                <a:cs typeface="Arial"/>
                <a:sym typeface="Arial"/>
              </a:defRPr>
            </a:pPr>
            <a:r>
              <a:t> Ngā Pou                                                                                 </a:t>
            </a:r>
          </a:p>
          <a:p>
            <a:pPr marL="310388" indent="-202945" algn="l" defTabSz="214884">
              <a:buClr>
                <a:srgbClr val="515151"/>
              </a:buClr>
              <a:buSzPct val="75000"/>
              <a:buChar char="•"/>
              <a:defRPr sz="2256">
                <a:solidFill>
                  <a:srgbClr val="000000"/>
                </a:solidFill>
                <a:effectLst/>
                <a:uFill>
                  <a:solidFill>
                    <a:srgbClr val="000000"/>
                  </a:solidFill>
                </a:uFill>
                <a:latin typeface="Arial"/>
                <a:ea typeface="Arial"/>
                <a:cs typeface="Arial"/>
                <a:sym typeface="Arial"/>
              </a:defRPr>
            </a:pPr>
            <a:r>
              <a:t>	</a:t>
            </a:r>
          </a:p>
          <a:p>
            <a:pPr marL="310388" indent="-202945" algn="l" defTabSz="214884">
              <a:buClr>
                <a:srgbClr val="515151"/>
              </a:buClr>
              <a:buSzPct val="75000"/>
              <a:buChar char="•"/>
              <a:defRPr sz="2256">
                <a:solidFill>
                  <a:srgbClr val="000000"/>
                </a:solidFill>
                <a:effectLst/>
                <a:uFill>
                  <a:solidFill>
                    <a:srgbClr val="000000"/>
                  </a:solidFill>
                </a:uFill>
                <a:latin typeface="Arial"/>
                <a:ea typeface="Arial"/>
                <a:cs typeface="Arial"/>
                <a:sym typeface="Arial"/>
              </a:defRPr>
            </a:pPr>
            <a:r>
              <a:t>Atua</a:t>
            </a:r>
          </a:p>
          <a:p>
            <a:pPr marL="310388" indent="-202945" algn="l" defTabSz="214884">
              <a:buClr>
                <a:srgbClr val="515151"/>
              </a:buClr>
              <a:buSzPct val="75000"/>
              <a:buChar char="•"/>
              <a:defRPr sz="2256">
                <a:solidFill>
                  <a:srgbClr val="000000"/>
                </a:solidFill>
                <a:effectLst/>
                <a:uFill>
                  <a:solidFill>
                    <a:srgbClr val="000000"/>
                  </a:solidFill>
                </a:uFill>
                <a:latin typeface="Arial"/>
                <a:ea typeface="Arial"/>
                <a:cs typeface="Arial"/>
                <a:sym typeface="Arial"/>
              </a:defRPr>
            </a:pPr>
            <a:r>
              <a:t>Wairua</a:t>
            </a:r>
          </a:p>
          <a:p>
            <a:pPr marL="310388" indent="-202945" algn="l" defTabSz="214884">
              <a:buClr>
                <a:srgbClr val="515151"/>
              </a:buClr>
              <a:buSzPct val="75000"/>
              <a:buChar char="•"/>
              <a:defRPr sz="2256">
                <a:solidFill>
                  <a:srgbClr val="000000"/>
                </a:solidFill>
                <a:effectLst/>
                <a:uFill>
                  <a:solidFill>
                    <a:srgbClr val="000000"/>
                  </a:solidFill>
                </a:uFill>
                <a:latin typeface="Arial"/>
                <a:ea typeface="Arial"/>
                <a:cs typeface="Arial"/>
                <a:sym typeface="Arial"/>
              </a:defRPr>
            </a:pPr>
            <a:r>
              <a:t>Hinengaro</a:t>
            </a:r>
          </a:p>
          <a:p>
            <a:pPr marL="310388" indent="-202945" algn="l" defTabSz="214884">
              <a:buClr>
                <a:srgbClr val="515151"/>
              </a:buClr>
              <a:buSzPct val="75000"/>
              <a:buChar char="•"/>
              <a:defRPr sz="2256">
                <a:solidFill>
                  <a:srgbClr val="000000"/>
                </a:solidFill>
                <a:effectLst/>
                <a:uFill>
                  <a:solidFill>
                    <a:srgbClr val="000000"/>
                  </a:solidFill>
                </a:uFill>
                <a:latin typeface="Arial"/>
                <a:ea typeface="Arial"/>
                <a:cs typeface="Arial"/>
                <a:sym typeface="Arial"/>
              </a:defRPr>
            </a:pPr>
            <a:r>
              <a:t>Tīnana</a:t>
            </a:r>
          </a:p>
          <a:p>
            <a:pPr marL="310388" indent="-202945" algn="l" defTabSz="214884">
              <a:buClr>
                <a:srgbClr val="515151"/>
              </a:buClr>
              <a:buSzPct val="75000"/>
              <a:buChar char="•"/>
              <a:defRPr sz="2256">
                <a:solidFill>
                  <a:srgbClr val="000000"/>
                </a:solidFill>
                <a:effectLst/>
                <a:uFill>
                  <a:solidFill>
                    <a:srgbClr val="000000"/>
                  </a:solidFill>
                </a:uFill>
                <a:latin typeface="Arial"/>
                <a:ea typeface="Arial"/>
                <a:cs typeface="Arial"/>
                <a:sym typeface="Arial"/>
              </a:defRPr>
            </a:pPr>
            <a:r>
              <a:t> Whānau</a:t>
            </a:r>
          </a:p>
          <a:p>
            <a:pPr marL="276364" indent="-168922" algn="l" defTabSz="214884">
              <a:defRPr sz="2256">
                <a:solidFill>
                  <a:srgbClr val="000000"/>
                </a:solidFill>
                <a:effectLst/>
                <a:uFill>
                  <a:solidFill>
                    <a:srgbClr val="000000"/>
                  </a:solidFill>
                </a:uFill>
                <a:latin typeface="Arial"/>
                <a:ea typeface="Arial"/>
                <a:cs typeface="Arial"/>
                <a:sym typeface="Arial"/>
              </a:defRPr>
            </a:pPr>
          </a:p>
          <a:p>
            <a:pPr marL="276364" indent="-168922" algn="l" defTabSz="214884">
              <a:defRPr sz="2256">
                <a:solidFill>
                  <a:srgbClr val="000000"/>
                </a:solidFill>
                <a:effectLst/>
                <a:uFill>
                  <a:solidFill>
                    <a:srgbClr val="000000"/>
                  </a:solidFill>
                </a:uFill>
                <a:latin typeface="Arial"/>
                <a:ea typeface="Arial"/>
                <a:cs typeface="Arial"/>
                <a:sym typeface="Arial"/>
              </a:defRPr>
            </a:pPr>
          </a:p>
          <a:p>
            <a:pPr marL="276364" indent="-168922" algn="l" defTabSz="214884">
              <a:defRPr sz="2256">
                <a:solidFill>
                  <a:srgbClr val="000000"/>
                </a:solidFill>
                <a:effectLst/>
                <a:uFill>
                  <a:solidFill>
                    <a:srgbClr val="000000"/>
                  </a:solidFill>
                </a:uFill>
                <a:latin typeface="Arial"/>
                <a:ea typeface="Arial"/>
                <a:cs typeface="Arial"/>
                <a:sym typeface="Arial"/>
              </a:defRPr>
            </a:pPr>
          </a:p>
          <a:p>
            <a:pPr marL="276364" indent="-168922" algn="l" defTabSz="214884">
              <a:defRPr sz="2256">
                <a:solidFill>
                  <a:srgbClr val="000000"/>
                </a:solidFill>
                <a:effectLst/>
                <a:uFill>
                  <a:solidFill>
                    <a:srgbClr val="000000"/>
                  </a:solidFill>
                </a:uFill>
                <a:latin typeface="Arial"/>
                <a:ea typeface="Arial"/>
                <a:cs typeface="Arial"/>
                <a:sym typeface="Arial"/>
              </a:defRPr>
            </a:pPr>
          </a:p>
        </p:txBody>
      </p:sp>
      <p:pic>
        <p:nvPicPr>
          <p:cNvPr id="150" name="FullSizeRender.jpg" descr="FullSizeRender.jpg"/>
          <p:cNvPicPr>
            <a:picLocks noChangeAspect="1"/>
          </p:cNvPicPr>
          <p:nvPr/>
        </p:nvPicPr>
        <p:blipFill>
          <a:blip r:embed="rId2">
            <a:extLst/>
          </a:blip>
          <a:stretch>
            <a:fillRect/>
          </a:stretch>
        </p:blipFill>
        <p:spPr>
          <a:xfrm>
            <a:off x="5963829" y="6576721"/>
            <a:ext cx="3340108" cy="252883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Primary Governance over our ancestral lands, waterways etc.…"/>
          <p:cNvSpPr/>
          <p:nvPr>
            <p:ph type="body" sz="half" idx="1"/>
          </p:nvPr>
        </p:nvSpPr>
        <p:spPr>
          <a:xfrm>
            <a:off x="350100" y="1550487"/>
            <a:ext cx="5001164" cy="7231478"/>
          </a:xfrm>
          <a:prstGeom prst="rect">
            <a:avLst/>
          </a:prstGeom>
        </p:spPr>
        <p:txBody>
          <a:bodyPr/>
          <a:lstStyle/>
          <a:p>
            <a:pPr marL="353568" indent="-353568" defTabSz="560831">
              <a:spcBef>
                <a:spcPts val="3100"/>
              </a:spcBef>
              <a:defRPr sz="3167"/>
            </a:pPr>
            <a:r>
              <a:t>Primary Governance over our ancestral lands, waterways etc.</a:t>
            </a:r>
          </a:p>
          <a:p>
            <a:pPr marL="353568" indent="-353568" defTabSz="560831">
              <a:spcBef>
                <a:spcPts val="3100"/>
              </a:spcBef>
              <a:defRPr sz="3167"/>
            </a:pPr>
            <a:r>
              <a:t>Co-Management </a:t>
            </a:r>
          </a:p>
          <a:p>
            <a:pPr marL="353568" indent="-353568" defTabSz="560831">
              <a:spcBef>
                <a:spcPts val="3100"/>
              </a:spcBef>
              <a:defRPr sz="3167"/>
            </a:pPr>
            <a:r>
              <a:t> Partnership</a:t>
            </a:r>
          </a:p>
          <a:p>
            <a:pPr marL="353568" indent="-353568" defTabSz="560831">
              <a:spcBef>
                <a:spcPts val="3100"/>
              </a:spcBef>
              <a:defRPr sz="3167"/>
            </a:pPr>
            <a:r>
              <a:t>Participation</a:t>
            </a:r>
          </a:p>
          <a:p>
            <a:pPr marL="353568" indent="-353568" defTabSz="560831">
              <a:spcBef>
                <a:spcPts val="3100"/>
              </a:spcBef>
              <a:defRPr sz="3167"/>
            </a:pPr>
            <a:r>
              <a:t>Protection</a:t>
            </a:r>
          </a:p>
          <a:p>
            <a:pPr marL="353568" indent="-353568" defTabSz="560831">
              <a:spcBef>
                <a:spcPts val="3100"/>
              </a:spcBef>
              <a:defRPr sz="3167"/>
            </a:pPr>
            <a:r>
              <a:t>Influencing decision making on Local, Regional, National and International levels</a:t>
            </a:r>
          </a:p>
        </p:txBody>
      </p:sp>
      <p:pic>
        <p:nvPicPr>
          <p:cNvPr id="153" name="Oval" descr="Oval"/>
          <p:cNvPicPr>
            <a:picLocks noChangeAspect="0"/>
          </p:cNvPicPr>
          <p:nvPr/>
        </p:nvPicPr>
        <p:blipFill>
          <a:blip r:embed="rId2">
            <a:extLst/>
          </a:blip>
          <a:stretch>
            <a:fillRect/>
          </a:stretch>
        </p:blipFill>
        <p:spPr>
          <a:xfrm>
            <a:off x="7048035" y="4210217"/>
            <a:ext cx="4210046" cy="3990028"/>
          </a:xfrm>
          <a:prstGeom prst="rect">
            <a:avLst/>
          </a:prstGeom>
        </p:spPr>
      </p:pic>
      <p:pic>
        <p:nvPicPr>
          <p:cNvPr id="155" name="pasted-image.tif" descr="pasted-image.tif"/>
          <p:cNvPicPr>
            <a:picLocks noChangeAspect="1"/>
          </p:cNvPicPr>
          <p:nvPr/>
        </p:nvPicPr>
        <p:blipFill>
          <a:blip r:embed="rId3">
            <a:extLst/>
          </a:blip>
          <a:stretch>
            <a:fillRect/>
          </a:stretch>
        </p:blipFill>
        <p:spPr>
          <a:xfrm>
            <a:off x="8324587" y="5376760"/>
            <a:ext cx="1656941" cy="1656942"/>
          </a:xfrm>
          <a:prstGeom prst="rect">
            <a:avLst/>
          </a:prstGeom>
          <a:ln w="12700">
            <a:miter lim="400000"/>
          </a:ln>
        </p:spPr>
      </p:pic>
      <p:pic>
        <p:nvPicPr>
          <p:cNvPr id="156" name="Oval" descr="Oval"/>
          <p:cNvPicPr>
            <a:picLocks noChangeAspect="0"/>
          </p:cNvPicPr>
          <p:nvPr/>
        </p:nvPicPr>
        <p:blipFill>
          <a:blip r:embed="rId4">
            <a:extLst/>
          </a:blip>
          <a:stretch>
            <a:fillRect/>
          </a:stretch>
        </p:blipFill>
        <p:spPr>
          <a:xfrm>
            <a:off x="7983360" y="5029610"/>
            <a:ext cx="2339395" cy="2351242"/>
          </a:xfrm>
          <a:prstGeom prst="rect">
            <a:avLst/>
          </a:prstGeom>
        </p:spPr>
      </p:pic>
      <p:pic>
        <p:nvPicPr>
          <p:cNvPr id="158" name="Oval" descr="Oval"/>
          <p:cNvPicPr>
            <a:picLocks noChangeAspect="0"/>
          </p:cNvPicPr>
          <p:nvPr/>
        </p:nvPicPr>
        <p:blipFill>
          <a:blip r:embed="rId5">
            <a:extLst/>
          </a:blip>
          <a:stretch>
            <a:fillRect/>
          </a:stretch>
        </p:blipFill>
        <p:spPr>
          <a:xfrm>
            <a:off x="6072102" y="3282079"/>
            <a:ext cx="6161911" cy="5846303"/>
          </a:xfrm>
          <a:prstGeom prst="rect">
            <a:avLst/>
          </a:prstGeom>
        </p:spPr>
      </p:pic>
      <p:sp>
        <p:nvSpPr>
          <p:cNvPr id="160" name="Line"/>
          <p:cNvSpPr/>
          <p:nvPr/>
        </p:nvSpPr>
        <p:spPr>
          <a:xfrm flipH="1" flipV="1">
            <a:off x="7082060" y="4069246"/>
            <a:ext cx="1261020" cy="1261020"/>
          </a:xfrm>
          <a:prstGeom prst="line">
            <a:avLst/>
          </a:prstGeom>
          <a:ln w="25400">
            <a:solidFill>
              <a:schemeClr val="accent3"/>
            </a:solidFill>
            <a:miter lim="400000"/>
            <a:tailEnd type="triangle"/>
          </a:ln>
        </p:spPr>
        <p:txBody>
          <a:bodyPr lIns="50800" tIns="50800" rIns="50800" bIns="50800" anchor="ctr"/>
          <a:lstStyle/>
          <a:p>
            <a:pPr>
              <a:defRPr sz="4000"/>
            </a:pPr>
          </a:p>
        </p:txBody>
      </p:sp>
      <p:sp>
        <p:nvSpPr>
          <p:cNvPr id="161" name="Line"/>
          <p:cNvSpPr/>
          <p:nvPr/>
        </p:nvSpPr>
        <p:spPr>
          <a:xfrm flipH="1">
            <a:off x="6960313" y="6987521"/>
            <a:ext cx="1265272" cy="1265272"/>
          </a:xfrm>
          <a:prstGeom prst="line">
            <a:avLst/>
          </a:prstGeom>
          <a:ln w="25400">
            <a:solidFill>
              <a:srgbClr val="3D3E3F"/>
            </a:solidFill>
            <a:miter lim="400000"/>
            <a:tailEnd type="triangle"/>
          </a:ln>
        </p:spPr>
        <p:txBody>
          <a:bodyPr lIns="50800" tIns="50800" rIns="50800" bIns="50800" anchor="ctr"/>
          <a:lstStyle/>
          <a:p>
            <a:pPr>
              <a:defRPr sz="4000"/>
            </a:pPr>
          </a:p>
        </p:txBody>
      </p:sp>
      <p:sp>
        <p:nvSpPr>
          <p:cNvPr id="162" name="Line"/>
          <p:cNvSpPr/>
          <p:nvPr/>
        </p:nvSpPr>
        <p:spPr>
          <a:xfrm flipV="1">
            <a:off x="9863423" y="4069246"/>
            <a:ext cx="1261021" cy="1261020"/>
          </a:xfrm>
          <a:prstGeom prst="line">
            <a:avLst/>
          </a:prstGeom>
          <a:ln w="25400">
            <a:solidFill>
              <a:schemeClr val="accent3"/>
            </a:solidFill>
            <a:miter lim="400000"/>
            <a:tailEnd type="triangle"/>
          </a:ln>
        </p:spPr>
        <p:txBody>
          <a:bodyPr lIns="50800" tIns="50800" rIns="50800" bIns="50800" anchor="ctr"/>
          <a:lstStyle/>
          <a:p>
            <a:pPr>
              <a:defRPr sz="4000"/>
            </a:pPr>
          </a:p>
        </p:txBody>
      </p:sp>
      <p:sp>
        <p:nvSpPr>
          <p:cNvPr id="163" name="Line"/>
          <p:cNvSpPr/>
          <p:nvPr/>
        </p:nvSpPr>
        <p:spPr>
          <a:xfrm>
            <a:off x="9852436" y="7080351"/>
            <a:ext cx="1282837" cy="1238821"/>
          </a:xfrm>
          <a:prstGeom prst="line">
            <a:avLst/>
          </a:prstGeom>
          <a:ln w="25400">
            <a:solidFill>
              <a:schemeClr val="accent3"/>
            </a:solidFill>
            <a:miter lim="400000"/>
            <a:tailEnd type="triangle"/>
          </a:ln>
        </p:spPr>
        <p:txBody>
          <a:bodyPr lIns="50800" tIns="50800" rIns="50800" bIns="50800" anchor="ctr"/>
          <a:lstStyle/>
          <a:p>
            <a:pPr>
              <a:defRPr sz="4000"/>
            </a:pPr>
          </a:p>
        </p:txBody>
      </p:sp>
      <p:sp>
        <p:nvSpPr>
          <p:cNvPr id="164" name="Local"/>
          <p:cNvSpPr/>
          <p:nvPr/>
        </p:nvSpPr>
        <p:spPr>
          <a:xfrm>
            <a:off x="8655091" y="6731308"/>
            <a:ext cx="995935"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Local</a:t>
            </a:r>
          </a:p>
        </p:txBody>
      </p:sp>
      <p:sp>
        <p:nvSpPr>
          <p:cNvPr id="165" name="Regional"/>
          <p:cNvSpPr/>
          <p:nvPr/>
        </p:nvSpPr>
        <p:spPr>
          <a:xfrm>
            <a:off x="8394105" y="4431196"/>
            <a:ext cx="1517905"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Regional</a:t>
            </a:r>
          </a:p>
        </p:txBody>
      </p:sp>
      <p:sp>
        <p:nvSpPr>
          <p:cNvPr id="166" name="National"/>
          <p:cNvSpPr/>
          <p:nvPr/>
        </p:nvSpPr>
        <p:spPr>
          <a:xfrm>
            <a:off x="8408012" y="3605521"/>
            <a:ext cx="1490092"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National</a:t>
            </a:r>
          </a:p>
        </p:txBody>
      </p:sp>
      <p:sp>
        <p:nvSpPr>
          <p:cNvPr id="167" name="International"/>
          <p:cNvSpPr/>
          <p:nvPr/>
        </p:nvSpPr>
        <p:spPr>
          <a:xfrm>
            <a:off x="8065874" y="2556185"/>
            <a:ext cx="2174368"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International</a:t>
            </a:r>
          </a:p>
        </p:txBody>
      </p:sp>
      <p:sp>
        <p:nvSpPr>
          <p:cNvPr id="168" name="Mana Whenua / Ahi Kaaroa"/>
          <p:cNvSpPr/>
          <p:nvPr/>
        </p:nvSpPr>
        <p:spPr>
          <a:xfrm>
            <a:off x="2121039" y="495753"/>
            <a:ext cx="8762722" cy="952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800"/>
            </a:lvl1pPr>
          </a:lstStyle>
          <a:p>
            <a:pPr/>
            <a:r>
              <a:t>Mana Whenua / Ahi Kaaroa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6" presetID="1" grpId="2" fill="hold">
                                  <p:stCondLst>
                                    <p:cond delay="0"/>
                                  </p:stCondLst>
                                  <p:iterate type="lt" backwards="0">
                                    <p:tmAbs val="100"/>
                                  </p:iterate>
                                  <p:childTnLst>
                                    <p:set>
                                      <p:cBhvr>
                                        <p:cTn id="10" fill="hold"/>
                                        <p:tgtEl>
                                          <p:spTgt spid="152">
                                            <p:bg/>
                                          </p:spTgt>
                                        </p:tgtEl>
                                        <p:attrNameLst>
                                          <p:attrName>style.visibility</p:attrName>
                                        </p:attrNameLst>
                                      </p:cBhvr>
                                      <p:to>
                                        <p:strVal val="visible"/>
                                      </p:to>
                                    </p:set>
                                    <p:animEffect filter="(null)(in)" transition="in">
                                      <p:cBhvr>
                                        <p:cTn id="11" dur="0"/>
                                        <p:tgtEl>
                                          <p:spTgt spid="152">
                                            <p:bg/>
                                          </p:spTgt>
                                        </p:tgtEl>
                                      </p:cBhvr>
                                    </p:animEffect>
                                  </p:childTnLst>
                                </p:cTn>
                              </p:par>
                              <p:par>
                                <p:cTn id="12" presetClass="entr" nodeType="withEffect" presetSubtype="16" presetID="1" grpId="2" fill="hold">
                                  <p:stCondLst>
                                    <p:cond delay="0"/>
                                  </p:stCondLst>
                                  <p:iterate type="lt" backwards="0">
                                    <p:tmAbs val="100"/>
                                  </p:iterate>
                                  <p:childTnLst>
                                    <p:set>
                                      <p:cBhvr>
                                        <p:cTn id="13" fill="hold"/>
                                        <p:tgtEl>
                                          <p:spTgt spid="152">
                                            <p:txEl>
                                              <p:pRg st="0" end="0"/>
                                            </p:txEl>
                                          </p:spTgt>
                                        </p:tgtEl>
                                        <p:attrNameLst>
                                          <p:attrName>style.visibility</p:attrName>
                                        </p:attrNameLst>
                                      </p:cBhvr>
                                      <p:to>
                                        <p:strVal val="visible"/>
                                      </p:to>
                                    </p:set>
                                    <p:animEffect filter="(null)(in)" transition="in">
                                      <p:cBhvr>
                                        <p:cTn id="14" dur="0"/>
                                        <p:tgtEl>
                                          <p:spTgt spid="152">
                                            <p:txEl>
                                              <p:pRg st="0" end="0"/>
                                            </p:txEl>
                                          </p:spTgt>
                                        </p:tgtEl>
                                      </p:cBhvr>
                                    </p:animEffect>
                                  </p:childTnLst>
                                </p:cTn>
                              </p:par>
                            </p:childTnLst>
                          </p:cTn>
                        </p:par>
                        <p:par>
                          <p:cTn id="15" fill="hold">
                            <p:stCondLst>
                              <p:cond delay="0"/>
                            </p:stCondLst>
                            <p:childTnLst>
                              <p:par>
                                <p:cTn id="16" presetClass="entr" nodeType="afterEffect" presetSubtype="16" presetID="1" grpId="2" fill="hold">
                                  <p:stCondLst>
                                    <p:cond delay="0"/>
                                  </p:stCondLst>
                                  <p:iterate type="lt" backwards="0">
                                    <p:tmAbs val="100"/>
                                  </p:iterate>
                                  <p:childTnLst>
                                    <p:set>
                                      <p:cBhvr>
                                        <p:cTn id="17" fill="hold"/>
                                        <p:tgtEl>
                                          <p:spTgt spid="152">
                                            <p:txEl>
                                              <p:pRg st="1" end="1"/>
                                            </p:txEl>
                                          </p:spTgt>
                                        </p:tgtEl>
                                        <p:attrNameLst>
                                          <p:attrName>style.visibility</p:attrName>
                                        </p:attrNameLst>
                                      </p:cBhvr>
                                      <p:to>
                                        <p:strVal val="visible"/>
                                      </p:to>
                                    </p:set>
                                    <p:animEffect filter="(null)(in)" transition="in">
                                      <p:cBhvr>
                                        <p:cTn id="18" dur="0"/>
                                        <p:tgtEl>
                                          <p:spTgt spid="152">
                                            <p:txEl>
                                              <p:pRg st="1" end="1"/>
                                            </p:txEl>
                                          </p:spTgt>
                                        </p:tgtEl>
                                      </p:cBhvr>
                                    </p:animEffect>
                                  </p:childTnLst>
                                </p:cTn>
                              </p:par>
                            </p:childTnLst>
                          </p:cTn>
                        </p:par>
                        <p:par>
                          <p:cTn id="19" fill="hold">
                            <p:stCondLst>
                              <p:cond delay="0"/>
                            </p:stCondLst>
                            <p:childTnLst>
                              <p:par>
                                <p:cTn id="20" presetClass="entr" nodeType="afterEffect" presetSubtype="16" presetID="1" grpId="2" fill="hold">
                                  <p:stCondLst>
                                    <p:cond delay="0"/>
                                  </p:stCondLst>
                                  <p:iterate type="lt" backwards="0">
                                    <p:tmAbs val="100"/>
                                  </p:iterate>
                                  <p:childTnLst>
                                    <p:set>
                                      <p:cBhvr>
                                        <p:cTn id="21" fill="hold"/>
                                        <p:tgtEl>
                                          <p:spTgt spid="152">
                                            <p:txEl>
                                              <p:pRg st="2" end="2"/>
                                            </p:txEl>
                                          </p:spTgt>
                                        </p:tgtEl>
                                        <p:attrNameLst>
                                          <p:attrName>style.visibility</p:attrName>
                                        </p:attrNameLst>
                                      </p:cBhvr>
                                      <p:to>
                                        <p:strVal val="visible"/>
                                      </p:to>
                                    </p:set>
                                    <p:animEffect filter="(null)(in)" transition="in">
                                      <p:cBhvr>
                                        <p:cTn id="22" dur="0"/>
                                        <p:tgtEl>
                                          <p:spTgt spid="1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6" presetID="1" grpId="2" fill="hold">
                                  <p:stCondLst>
                                    <p:cond delay="0"/>
                                  </p:stCondLst>
                                  <p:iterate type="lt" backwards="0">
                                    <p:tmAbs val="100"/>
                                  </p:iterate>
                                  <p:childTnLst>
                                    <p:set>
                                      <p:cBhvr>
                                        <p:cTn id="26" fill="hold"/>
                                        <p:tgtEl>
                                          <p:spTgt spid="152">
                                            <p:txEl>
                                              <p:pRg st="3" end="3"/>
                                            </p:txEl>
                                          </p:spTgt>
                                        </p:tgtEl>
                                        <p:attrNameLst>
                                          <p:attrName>style.visibility</p:attrName>
                                        </p:attrNameLst>
                                      </p:cBhvr>
                                      <p:to>
                                        <p:strVal val="visible"/>
                                      </p:to>
                                    </p:set>
                                    <p:animEffect filter="(null)(in)" transition="in">
                                      <p:cBhvr>
                                        <p:cTn id="27" dur="0"/>
                                        <p:tgtEl>
                                          <p:spTgt spid="152">
                                            <p:txEl>
                                              <p:pRg st="3" end="3"/>
                                            </p:txEl>
                                          </p:spTgt>
                                        </p:tgtEl>
                                      </p:cBhvr>
                                    </p:animEffect>
                                  </p:childTnLst>
                                </p:cTn>
                              </p:par>
                            </p:childTnLst>
                          </p:cTn>
                        </p:par>
                        <p:par>
                          <p:cTn id="28" fill="hold">
                            <p:stCondLst>
                              <p:cond delay="0"/>
                            </p:stCondLst>
                            <p:childTnLst>
                              <p:par>
                                <p:cTn id="29" presetClass="entr" nodeType="afterEffect" presetSubtype="16" presetID="1" grpId="2" fill="hold">
                                  <p:stCondLst>
                                    <p:cond delay="0"/>
                                  </p:stCondLst>
                                  <p:iterate type="lt" backwards="0">
                                    <p:tmAbs val="100"/>
                                  </p:iterate>
                                  <p:childTnLst>
                                    <p:set>
                                      <p:cBhvr>
                                        <p:cTn id="30" fill="hold"/>
                                        <p:tgtEl>
                                          <p:spTgt spid="152">
                                            <p:txEl>
                                              <p:pRg st="4" end="4"/>
                                            </p:txEl>
                                          </p:spTgt>
                                        </p:tgtEl>
                                        <p:attrNameLst>
                                          <p:attrName>style.visibility</p:attrName>
                                        </p:attrNameLst>
                                      </p:cBhvr>
                                      <p:to>
                                        <p:strVal val="visible"/>
                                      </p:to>
                                    </p:set>
                                    <p:animEffect filter="(null)(in)" transition="in">
                                      <p:cBhvr>
                                        <p:cTn id="31" dur="0"/>
                                        <p:tgtEl>
                                          <p:spTgt spid="152">
                                            <p:txEl>
                                              <p:pRg st="4" end="4"/>
                                            </p:txEl>
                                          </p:spTgt>
                                        </p:tgtEl>
                                      </p:cBhvr>
                                    </p:animEffect>
                                  </p:childTnLst>
                                </p:cTn>
                              </p:par>
                            </p:childTnLst>
                          </p:cTn>
                        </p:par>
                        <p:par>
                          <p:cTn id="32" fill="hold">
                            <p:stCondLst>
                              <p:cond delay="0"/>
                            </p:stCondLst>
                            <p:childTnLst>
                              <p:par>
                                <p:cTn id="33" presetClass="entr" nodeType="afterEffect" presetSubtype="16" presetID="1" grpId="2" fill="hold">
                                  <p:stCondLst>
                                    <p:cond delay="0"/>
                                  </p:stCondLst>
                                  <p:iterate type="lt" backwards="0">
                                    <p:tmAbs val="100"/>
                                  </p:iterate>
                                  <p:childTnLst>
                                    <p:set>
                                      <p:cBhvr>
                                        <p:cTn id="34" fill="hold"/>
                                        <p:tgtEl>
                                          <p:spTgt spid="152">
                                            <p:txEl>
                                              <p:pRg st="5" end="5"/>
                                            </p:txEl>
                                          </p:spTgt>
                                        </p:tgtEl>
                                        <p:attrNameLst>
                                          <p:attrName>style.visibility</p:attrName>
                                        </p:attrNameLst>
                                      </p:cBhvr>
                                      <p:to>
                                        <p:strVal val="visible"/>
                                      </p:to>
                                    </p:set>
                                    <p:animEffect filter="(null)(in)" transition="in">
                                      <p:cBhvr>
                                        <p:cTn id="35" dur="0"/>
                                        <p:tgtEl>
                                          <p:spTgt spid="15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3" fill="hold">
                                  <p:stCondLst>
                                    <p:cond delay="0"/>
                                  </p:stCondLst>
                                  <p:iterate type="el" backwards="0">
                                    <p:tmAbs val="0"/>
                                  </p:iterate>
                                  <p:childTnLst>
                                    <p:set>
                                      <p:cBhvr>
                                        <p:cTn id="39" fill="hold"/>
                                        <p:tgtEl>
                                          <p:spTgt spid="15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4" fill="hold">
                                  <p:stCondLst>
                                    <p:cond delay="0"/>
                                  </p:stCondLst>
                                  <p:iterate type="el" backwards="0">
                                    <p:tmAbs val="0"/>
                                  </p:iterate>
                                  <p:childTnLst>
                                    <p:set>
                                      <p:cBhvr>
                                        <p:cTn id="43" fill="hold"/>
                                        <p:tgtEl>
                                          <p:spTgt spid="15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5" fill="hold">
                                  <p:stCondLst>
                                    <p:cond delay="0"/>
                                  </p:stCondLst>
                                  <p:iterate type="el" backwards="0">
                                    <p:tmAbs val="0"/>
                                  </p:iterate>
                                  <p:childTnLst>
                                    <p:set>
                                      <p:cBhvr>
                                        <p:cTn id="47" fill="hold"/>
                                        <p:tgtEl>
                                          <p:spTgt spid="16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6" fill="hold">
                                  <p:stCondLst>
                                    <p:cond delay="0"/>
                                  </p:stCondLst>
                                  <p:iterate type="el" backwards="0">
                                    <p:tmAbs val="0"/>
                                  </p:iterate>
                                  <p:childTnLst>
                                    <p:set>
                                      <p:cBhvr>
                                        <p:cTn id="51" fill="hold"/>
                                        <p:tgtEl>
                                          <p:spTgt spid="16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7" fill="hold">
                                  <p:stCondLst>
                                    <p:cond delay="0"/>
                                  </p:stCondLst>
                                  <p:iterate type="el" backwards="0">
                                    <p:tmAbs val="0"/>
                                  </p:iterate>
                                  <p:childTnLst>
                                    <p:set>
                                      <p:cBhvr>
                                        <p:cTn id="55" fill="hold"/>
                                        <p:tgtEl>
                                          <p:spTgt spid="16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0" presetID="1" grpId="8" fill="hold">
                                  <p:stCondLst>
                                    <p:cond delay="0"/>
                                  </p:stCondLst>
                                  <p:iterate type="el" backwards="0">
                                    <p:tmAbs val="0"/>
                                  </p:iterate>
                                  <p:childTnLst>
                                    <p:set>
                                      <p:cBhvr>
                                        <p:cTn id="59" fill="hold"/>
                                        <p:tgtEl>
                                          <p:spTgt spid="16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0" presetID="1" grpId="9" fill="hold">
                                  <p:stCondLst>
                                    <p:cond delay="0"/>
                                  </p:stCondLst>
                                  <p:iterate type="el" backwards="0">
                                    <p:tmAbs val="0"/>
                                  </p:iterate>
                                  <p:childTnLst>
                                    <p:set>
                                      <p:cBhvr>
                                        <p:cTn id="63" fill="hold"/>
                                        <p:tgtEl>
                                          <p:spTgt spid="16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0" presetID="1" grpId="10" fill="hold">
                                  <p:stCondLst>
                                    <p:cond delay="0"/>
                                  </p:stCondLst>
                                  <p:iterate type="el" backwards="0">
                                    <p:tmAbs val="0"/>
                                  </p:iterate>
                                  <p:childTnLst>
                                    <p:set>
                                      <p:cBhvr>
                                        <p:cTn id="67" fill="hold"/>
                                        <p:tgtEl>
                                          <p:spTgt spid="16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0" presetID="1" grpId="11" fill="hold">
                                  <p:stCondLst>
                                    <p:cond delay="0"/>
                                  </p:stCondLst>
                                  <p:iterate type="el" backwards="0">
                                    <p:tmAbs val="0"/>
                                  </p:iterate>
                                  <p:childTnLst>
                                    <p:set>
                                      <p:cBhvr>
                                        <p:cTn id="71" fill="hold"/>
                                        <p:tgtEl>
                                          <p:spTgt spid="16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0" presetID="1" grpId="12" fill="hold">
                                  <p:stCondLst>
                                    <p:cond delay="0"/>
                                  </p:stCondLst>
                                  <p:iterate type="el" backwards="0">
                                    <p:tmAbs val="0"/>
                                  </p:iterate>
                                  <p:childTnLst>
                                    <p:set>
                                      <p:cBhvr>
                                        <p:cTn id="75" fill="hold"/>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5"/>
      <p:bldP build="whole" bldLvl="1" animBg="1" rev="0" advAuto="0" spid="158" grpId="4"/>
      <p:bldP build="whole" bldLvl="1" animBg="1" rev="0" advAuto="0" spid="167" grpId="12"/>
      <p:bldP build="whole" bldLvl="1" animBg="1" rev="0" advAuto="0" spid="165" grpId="10"/>
      <p:bldP build="whole" bldLvl="1" animBg="1" rev="0" advAuto="0" spid="160" grpId="6"/>
      <p:bldP build="whole" bldLvl="1" animBg="1" rev="0" advAuto="0" spid="162" grpId="8"/>
      <p:bldP build="whole" bldLvl="1" animBg="1" rev="0" advAuto="0" spid="164" grpId="9"/>
      <p:bldP build="whole" bldLvl="1" animBg="1" rev="0" advAuto="0" spid="153" grpId="3"/>
      <p:bldP build="whole" bldLvl="1" animBg="1" rev="0" advAuto="0" spid="155" grpId="1"/>
      <p:bldP build="p" bldLvl="5" animBg="1" rev="0" advAuto="0" spid="152" grpId="2"/>
      <p:bldP build="whole" bldLvl="1" animBg="1" rev="0" advAuto="0" spid="161" grpId="7"/>
      <p:bldP build="whole" bldLvl="1" animBg="1" rev="0" advAuto="0" spid="166" grpId="1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Ka Tipu Ake Tātou…"/>
          <p:cNvSpPr/>
          <p:nvPr>
            <p:ph type="title"/>
          </p:nvPr>
        </p:nvSpPr>
        <p:spPr>
          <a:xfrm>
            <a:off x="787400" y="736858"/>
            <a:ext cx="11430000" cy="1905001"/>
          </a:xfrm>
          <a:prstGeom prst="rect">
            <a:avLst/>
          </a:prstGeom>
        </p:spPr>
        <p:txBody>
          <a:bodyPr/>
          <a:lstStyle/>
          <a:p>
            <a:pPr defTabSz="554990">
              <a:defRPr sz="7029">
                <a:effectLst>
                  <a:outerShdw sx="100000" sy="100000" kx="0" ky="0" algn="b" rotWithShape="0" blurRad="36195" dist="48260" dir="3000000">
                    <a:srgbClr val="FFFFFF">
                      <a:alpha val="60000"/>
                    </a:srgbClr>
                  </a:outerShdw>
                </a:effectLst>
              </a:defRPr>
            </a:pPr>
            <a:r>
              <a:t>Ka Tipu Ake Tātou</a:t>
            </a:r>
          </a:p>
          <a:p>
            <a:pPr defTabSz="554990">
              <a:defRPr i="1" sz="5320">
                <a:effectLst>
                  <a:outerShdw sx="100000" sy="100000" kx="0" ky="0" algn="b" rotWithShape="0" blurRad="36195" dist="48260" dir="3000000">
                    <a:srgbClr val="FFFFFF">
                      <a:alpha val="60000"/>
                    </a:srgbClr>
                  </a:outerShdw>
                </a:effectLst>
              </a:defRPr>
            </a:pPr>
            <a:r>
              <a:t>Cultural Sustainability</a:t>
            </a:r>
          </a:p>
        </p:txBody>
      </p:sp>
      <p:sp>
        <p:nvSpPr>
          <p:cNvPr id="171" name="Environment…"/>
          <p:cNvSpPr/>
          <p:nvPr>
            <p:ph type="body" sz="half" idx="1"/>
          </p:nvPr>
        </p:nvSpPr>
        <p:spPr>
          <a:xfrm>
            <a:off x="1365851" y="2794000"/>
            <a:ext cx="5715001" cy="5715000"/>
          </a:xfrm>
          <a:prstGeom prst="rect">
            <a:avLst/>
          </a:prstGeom>
        </p:spPr>
        <p:txBody>
          <a:bodyPr/>
          <a:lstStyle/>
          <a:p>
            <a:pPr>
              <a:defRPr sz="3400"/>
            </a:pPr>
            <a:r>
              <a:t>E</a:t>
            </a:r>
            <a:r>
              <a:rPr sz="4000"/>
              <a:t>nvironment</a:t>
            </a:r>
            <a:endParaRPr sz="4000"/>
          </a:p>
          <a:p>
            <a:pPr marL="318332" indent="-318332">
              <a:defRPr sz="3400"/>
            </a:pPr>
            <a:r>
              <a:rPr sz="4000"/>
              <a:t>Culture</a:t>
            </a:r>
            <a:endParaRPr sz="4000"/>
          </a:p>
          <a:p>
            <a:pPr marL="318332" indent="-318332">
              <a:defRPr sz="3400"/>
            </a:pPr>
            <a:r>
              <a:rPr sz="4000"/>
              <a:t>Social</a:t>
            </a:r>
            <a:endParaRPr sz="4000"/>
          </a:p>
          <a:p>
            <a:pPr marL="318332" indent="-318332">
              <a:defRPr sz="3400"/>
            </a:pPr>
            <a:r>
              <a:rPr sz="4000"/>
              <a:t>Economic </a:t>
            </a:r>
          </a:p>
        </p:txBody>
      </p:sp>
      <p:pic>
        <p:nvPicPr>
          <p:cNvPr id="172" name="Circle" descr="Circle"/>
          <p:cNvPicPr>
            <a:picLocks noChangeAspect="0"/>
          </p:cNvPicPr>
          <p:nvPr/>
        </p:nvPicPr>
        <p:blipFill>
          <a:blip r:embed="rId2">
            <a:extLst/>
          </a:blip>
          <a:stretch>
            <a:fillRect/>
          </a:stretch>
        </p:blipFill>
        <p:spPr>
          <a:xfrm>
            <a:off x="8648700" y="4965700"/>
            <a:ext cx="1371600" cy="1371600"/>
          </a:xfrm>
          <a:prstGeom prst="rect">
            <a:avLst/>
          </a:prstGeom>
        </p:spPr>
      </p:pic>
      <p:pic>
        <p:nvPicPr>
          <p:cNvPr id="174" name="Circle" descr="Circle"/>
          <p:cNvPicPr>
            <a:picLocks noChangeAspect="0"/>
          </p:cNvPicPr>
          <p:nvPr/>
        </p:nvPicPr>
        <p:blipFill>
          <a:blip r:embed="rId2">
            <a:extLst/>
          </a:blip>
          <a:stretch>
            <a:fillRect/>
          </a:stretch>
        </p:blipFill>
        <p:spPr>
          <a:xfrm>
            <a:off x="9380130" y="7702504"/>
            <a:ext cx="1371601" cy="1371601"/>
          </a:xfrm>
          <a:prstGeom prst="rect">
            <a:avLst/>
          </a:prstGeom>
        </p:spPr>
      </p:pic>
      <p:pic>
        <p:nvPicPr>
          <p:cNvPr id="176" name="Circle" descr="Circle"/>
          <p:cNvPicPr>
            <a:picLocks noChangeAspect="0"/>
          </p:cNvPicPr>
          <p:nvPr/>
        </p:nvPicPr>
        <p:blipFill>
          <a:blip r:embed="rId3">
            <a:extLst/>
          </a:blip>
          <a:stretch>
            <a:fillRect/>
          </a:stretch>
        </p:blipFill>
        <p:spPr>
          <a:xfrm>
            <a:off x="10535456" y="3077341"/>
            <a:ext cx="1320801" cy="1320801"/>
          </a:xfrm>
          <a:prstGeom prst="rect">
            <a:avLst/>
          </a:prstGeom>
        </p:spPr>
      </p:pic>
      <p:pic>
        <p:nvPicPr>
          <p:cNvPr id="178" name="Circle" descr="Circle"/>
          <p:cNvPicPr>
            <a:picLocks noChangeAspect="0"/>
          </p:cNvPicPr>
          <p:nvPr/>
        </p:nvPicPr>
        <p:blipFill>
          <a:blip r:embed="rId2">
            <a:extLst/>
          </a:blip>
          <a:stretch>
            <a:fillRect/>
          </a:stretch>
        </p:blipFill>
        <p:spPr>
          <a:xfrm>
            <a:off x="5897879" y="5952334"/>
            <a:ext cx="1371601" cy="1371601"/>
          </a:xfrm>
          <a:prstGeom prst="rect">
            <a:avLst/>
          </a:prstGeom>
        </p:spPr>
      </p:pic>
      <p:grpSp>
        <p:nvGrpSpPr>
          <p:cNvPr id="182" name="pasted-image.tif"/>
          <p:cNvGrpSpPr/>
          <p:nvPr/>
        </p:nvGrpSpPr>
        <p:grpSpPr>
          <a:xfrm>
            <a:off x="10510338" y="3052015"/>
            <a:ext cx="1371036" cy="1371318"/>
            <a:chOff x="0" y="0"/>
            <a:chExt cx="1371035" cy="1371317"/>
          </a:xfrm>
        </p:grpSpPr>
        <p:pic>
          <p:nvPicPr>
            <p:cNvPr id="181" name="pasted-image.tif" descr="pasted-image.tif"/>
            <p:cNvPicPr>
              <a:picLocks noChangeAspect="1"/>
            </p:cNvPicPr>
            <p:nvPr/>
          </p:nvPicPr>
          <p:blipFill>
            <a:blip r:embed="rId4">
              <a:extLst/>
            </a:blip>
            <a:srcRect l="13277" t="962" r="13277" b="973"/>
            <a:stretch>
              <a:fillRect/>
            </a:stretch>
          </p:blipFill>
          <p:spPr>
            <a:xfrm>
              <a:off x="50664" y="50800"/>
              <a:ext cx="1269707" cy="1269853"/>
            </a:xfrm>
            <a:custGeom>
              <a:avLst/>
              <a:gdLst/>
              <a:ahLst/>
              <a:cxnLst>
                <a:cxn ang="0">
                  <a:pos x="wd2" y="hd2"/>
                </a:cxn>
                <a:cxn ang="5400000">
                  <a:pos x="wd2" y="hd2"/>
                </a:cxn>
                <a:cxn ang="10800000">
                  <a:pos x="wd2" y="hd2"/>
                </a:cxn>
                <a:cxn ang="16200000">
                  <a:pos x="wd2" y="hd2"/>
                </a:cxn>
              </a:cxnLst>
              <a:rect l="0" t="0" r="r" b="b"/>
              <a:pathLst>
                <a:path w="19678" h="20595" fill="norm" stroke="1" extrusionOk="0">
                  <a:moveTo>
                    <a:pt x="9839" y="0"/>
                  </a:moveTo>
                  <a:cubicBezTo>
                    <a:pt x="7320" y="0"/>
                    <a:pt x="4804" y="1008"/>
                    <a:pt x="2882" y="3019"/>
                  </a:cubicBezTo>
                  <a:cubicBezTo>
                    <a:pt x="-961" y="7041"/>
                    <a:pt x="-961" y="13556"/>
                    <a:pt x="2882" y="17578"/>
                  </a:cubicBezTo>
                  <a:cubicBezTo>
                    <a:pt x="6726" y="21600"/>
                    <a:pt x="12952" y="21600"/>
                    <a:pt x="16796" y="17578"/>
                  </a:cubicBezTo>
                  <a:cubicBezTo>
                    <a:pt x="20639" y="13556"/>
                    <a:pt x="20639" y="7041"/>
                    <a:pt x="16796" y="3019"/>
                  </a:cubicBezTo>
                  <a:cubicBezTo>
                    <a:pt x="14874" y="1008"/>
                    <a:pt x="12358" y="0"/>
                    <a:pt x="9839" y="0"/>
                  </a:cubicBezTo>
                  <a:close/>
                </a:path>
              </a:pathLst>
            </a:custGeom>
            <a:ln>
              <a:noFill/>
            </a:ln>
            <a:effectLst/>
          </p:spPr>
        </p:pic>
        <p:pic>
          <p:nvPicPr>
            <p:cNvPr id="180" name="pasted-image.tif" descr="pasted-image.tif"/>
            <p:cNvPicPr>
              <a:picLocks noChangeAspect="0"/>
            </p:cNvPicPr>
            <p:nvPr/>
          </p:nvPicPr>
          <p:blipFill>
            <a:blip r:embed="rId5">
              <a:extLst/>
            </a:blip>
            <a:stretch>
              <a:fillRect/>
            </a:stretch>
          </p:blipFill>
          <p:spPr>
            <a:xfrm>
              <a:off x="0" y="0"/>
              <a:ext cx="1371036" cy="1371318"/>
            </a:xfrm>
            <a:prstGeom prst="rect">
              <a:avLst/>
            </a:prstGeom>
            <a:effectLst/>
          </p:spPr>
        </p:pic>
      </p:grpSp>
      <p:pic>
        <p:nvPicPr>
          <p:cNvPr id="183" name="FullSizeRender.jpg" descr="FullSizeRender.jpg"/>
          <p:cNvPicPr>
            <a:picLocks noChangeAspect="1"/>
          </p:cNvPicPr>
          <p:nvPr/>
        </p:nvPicPr>
        <p:blipFill>
          <a:blip r:embed="rId6">
            <a:extLst/>
          </a:blip>
          <a:srcRect l="3576" t="0" r="0" b="17"/>
          <a:stretch>
            <a:fillRect/>
          </a:stretch>
        </p:blipFill>
        <p:spPr>
          <a:xfrm>
            <a:off x="8777645" y="5013776"/>
            <a:ext cx="1113579" cy="874222"/>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7601" y="0"/>
                </a:moveTo>
                <a:cubicBezTo>
                  <a:pt x="6176" y="1036"/>
                  <a:pt x="4841" y="2513"/>
                  <a:pt x="3676" y="4461"/>
                </a:cubicBezTo>
                <a:cubicBezTo>
                  <a:pt x="871" y="9152"/>
                  <a:pt x="-294" y="15475"/>
                  <a:pt x="62" y="21600"/>
                </a:cubicBezTo>
                <a:lnTo>
                  <a:pt x="21306" y="21600"/>
                </a:lnTo>
                <a:lnTo>
                  <a:pt x="21306" y="3853"/>
                </a:lnTo>
                <a:cubicBezTo>
                  <a:pt x="20237" y="2211"/>
                  <a:pt x="19042" y="922"/>
                  <a:pt x="17775" y="0"/>
                </a:cubicBezTo>
                <a:lnTo>
                  <a:pt x="7601" y="0"/>
                </a:lnTo>
                <a:close/>
              </a:path>
            </a:pathLst>
          </a:custGeom>
          <a:ln w="12700">
            <a:miter lim="400000"/>
          </a:ln>
        </p:spPr>
      </p:pic>
      <p:pic>
        <p:nvPicPr>
          <p:cNvPr id="184" name="Oval" descr="Oval"/>
          <p:cNvPicPr>
            <a:picLocks noChangeAspect="0"/>
          </p:cNvPicPr>
          <p:nvPr/>
        </p:nvPicPr>
        <p:blipFill>
          <a:blip r:embed="rId7">
            <a:extLst/>
          </a:blip>
          <a:stretch>
            <a:fillRect/>
          </a:stretch>
        </p:blipFill>
        <p:spPr>
          <a:xfrm>
            <a:off x="6413722" y="2743200"/>
            <a:ext cx="5841557" cy="5816601"/>
          </a:xfrm>
          <a:prstGeom prst="rect">
            <a:avLst/>
          </a:prstGeom>
        </p:spPr>
      </p:pic>
      <p:pic>
        <p:nvPicPr>
          <p:cNvPr id="186" name="Circle" descr="Circle"/>
          <p:cNvPicPr>
            <a:picLocks noChangeAspect="0"/>
          </p:cNvPicPr>
          <p:nvPr/>
        </p:nvPicPr>
        <p:blipFill>
          <a:blip r:embed="rId2">
            <a:extLst/>
          </a:blip>
          <a:stretch>
            <a:fillRect/>
          </a:stretch>
        </p:blipFill>
        <p:spPr>
          <a:xfrm>
            <a:off x="6692810" y="2840944"/>
            <a:ext cx="1371601" cy="1371601"/>
          </a:xfrm>
          <a:prstGeom prst="rect">
            <a:avLst/>
          </a:prstGeom>
        </p:spPr>
      </p:pic>
      <p:pic>
        <p:nvPicPr>
          <p:cNvPr id="188" name="pasted-image.tif" descr="pasted-image.tif"/>
          <p:cNvPicPr>
            <a:picLocks noChangeAspect="1"/>
          </p:cNvPicPr>
          <p:nvPr/>
        </p:nvPicPr>
        <p:blipFill>
          <a:blip r:embed="rId8">
            <a:extLst/>
          </a:blip>
          <a:srcRect l="12" t="0" r="12" b="0"/>
          <a:stretch>
            <a:fillRect/>
          </a:stretch>
        </p:blipFill>
        <p:spPr>
          <a:xfrm>
            <a:off x="9662309" y="7754522"/>
            <a:ext cx="807244" cy="12675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60" y="0"/>
                </a:moveTo>
                <a:cubicBezTo>
                  <a:pt x="6739" y="47"/>
                  <a:pt x="3035" y="853"/>
                  <a:pt x="0" y="2448"/>
                </a:cubicBezTo>
                <a:lnTo>
                  <a:pt x="0" y="19152"/>
                </a:lnTo>
                <a:cubicBezTo>
                  <a:pt x="3035" y="20747"/>
                  <a:pt x="6739" y="21553"/>
                  <a:pt x="10460" y="21600"/>
                </a:cubicBezTo>
                <a:lnTo>
                  <a:pt x="11140" y="21600"/>
                </a:lnTo>
                <a:cubicBezTo>
                  <a:pt x="14861" y="21553"/>
                  <a:pt x="18565" y="20747"/>
                  <a:pt x="21600" y="19152"/>
                </a:cubicBezTo>
                <a:lnTo>
                  <a:pt x="21600" y="2448"/>
                </a:lnTo>
                <a:cubicBezTo>
                  <a:pt x="18565" y="853"/>
                  <a:pt x="14861" y="47"/>
                  <a:pt x="11140" y="0"/>
                </a:cubicBezTo>
                <a:lnTo>
                  <a:pt x="10460" y="0"/>
                </a:lnTo>
                <a:close/>
              </a:path>
            </a:pathLst>
          </a:custGeom>
          <a:ln w="12700">
            <a:miter lim="400000"/>
          </a:ln>
        </p:spPr>
      </p:pic>
      <p:grpSp>
        <p:nvGrpSpPr>
          <p:cNvPr id="191" name="pasted-image.tif"/>
          <p:cNvGrpSpPr/>
          <p:nvPr/>
        </p:nvGrpSpPr>
        <p:grpSpPr>
          <a:xfrm>
            <a:off x="6703922" y="2840944"/>
            <a:ext cx="1349376" cy="1371318"/>
            <a:chOff x="0" y="0"/>
            <a:chExt cx="1349375" cy="1371317"/>
          </a:xfrm>
        </p:grpSpPr>
        <p:pic>
          <p:nvPicPr>
            <p:cNvPr id="190" name="pasted-image.tif" descr="pasted-image.tif"/>
            <p:cNvPicPr>
              <a:picLocks noChangeAspect="1"/>
            </p:cNvPicPr>
            <p:nvPr/>
          </p:nvPicPr>
          <p:blipFill>
            <a:blip r:embed="rId9">
              <a:extLst/>
            </a:blip>
            <a:srcRect l="0" t="1095" r="0" b="1106"/>
            <a:stretch>
              <a:fillRect/>
            </a:stretch>
          </p:blipFill>
          <p:spPr>
            <a:xfrm>
              <a:off x="50978" y="50800"/>
              <a:ext cx="1247419" cy="1269853"/>
            </a:xfrm>
            <a:custGeom>
              <a:avLst/>
              <a:gdLst/>
              <a:ahLst/>
              <a:cxnLst>
                <a:cxn ang="0">
                  <a:pos x="wd2" y="hd2"/>
                </a:cxn>
                <a:cxn ang="5400000">
                  <a:pos x="wd2" y="hd2"/>
                </a:cxn>
                <a:cxn ang="10800000">
                  <a:pos x="wd2" y="hd2"/>
                </a:cxn>
                <a:cxn ang="16200000">
                  <a:pos x="wd2" y="hd2"/>
                </a:cxn>
              </a:cxnLst>
              <a:rect l="0" t="0" r="r" b="b"/>
              <a:pathLst>
                <a:path w="21600" h="20595" fill="norm" stroke="1" extrusionOk="0">
                  <a:moveTo>
                    <a:pt x="10800" y="0"/>
                  </a:moveTo>
                  <a:cubicBezTo>
                    <a:pt x="7987" y="0"/>
                    <a:pt x="5176" y="1008"/>
                    <a:pt x="3030" y="3019"/>
                  </a:cubicBezTo>
                  <a:cubicBezTo>
                    <a:pt x="1401" y="4545"/>
                    <a:pt x="393" y="6427"/>
                    <a:pt x="0" y="8400"/>
                  </a:cubicBezTo>
                  <a:lnTo>
                    <a:pt x="0" y="12197"/>
                  </a:lnTo>
                  <a:cubicBezTo>
                    <a:pt x="393" y="14170"/>
                    <a:pt x="1401" y="16052"/>
                    <a:pt x="3030" y="17578"/>
                  </a:cubicBezTo>
                  <a:cubicBezTo>
                    <a:pt x="7323" y="21600"/>
                    <a:pt x="14277" y="21600"/>
                    <a:pt x="18570" y="17578"/>
                  </a:cubicBezTo>
                  <a:cubicBezTo>
                    <a:pt x="20199" y="16052"/>
                    <a:pt x="21207" y="14170"/>
                    <a:pt x="21600" y="12197"/>
                  </a:cubicBezTo>
                  <a:lnTo>
                    <a:pt x="21600" y="8400"/>
                  </a:lnTo>
                  <a:cubicBezTo>
                    <a:pt x="21207" y="6427"/>
                    <a:pt x="20199" y="4545"/>
                    <a:pt x="18570" y="3019"/>
                  </a:cubicBezTo>
                  <a:cubicBezTo>
                    <a:pt x="16424" y="1008"/>
                    <a:pt x="13613" y="0"/>
                    <a:pt x="10800" y="0"/>
                  </a:cubicBezTo>
                  <a:close/>
                </a:path>
              </a:pathLst>
            </a:custGeom>
            <a:ln>
              <a:noFill/>
            </a:ln>
            <a:effectLst/>
          </p:spPr>
        </p:pic>
        <p:pic>
          <p:nvPicPr>
            <p:cNvPr id="189" name="pasted-image.tif" descr="pasted-image.tif"/>
            <p:cNvPicPr>
              <a:picLocks noChangeAspect="0"/>
            </p:cNvPicPr>
            <p:nvPr/>
          </p:nvPicPr>
          <p:blipFill>
            <a:blip r:embed="rId10">
              <a:extLst/>
            </a:blip>
            <a:stretch>
              <a:fillRect/>
            </a:stretch>
          </p:blipFill>
          <p:spPr>
            <a:xfrm>
              <a:off x="0" y="0"/>
              <a:ext cx="1349375" cy="1371318"/>
            </a:xfrm>
            <a:prstGeom prst="rect">
              <a:avLst/>
            </a:prstGeom>
            <a:effectLst/>
          </p:spPr>
        </p:pic>
      </p:grpSp>
      <p:pic>
        <p:nvPicPr>
          <p:cNvPr id="192" name="pasted-image.tif" descr="pasted-image.tif"/>
          <p:cNvPicPr>
            <a:picLocks noChangeAspect="1"/>
          </p:cNvPicPr>
          <p:nvPr/>
        </p:nvPicPr>
        <p:blipFill>
          <a:blip r:embed="rId11">
            <a:extLst/>
          </a:blip>
          <a:srcRect l="19985" t="14" r="4620" b="14"/>
          <a:stretch>
            <a:fillRect/>
          </a:stretch>
        </p:blipFill>
        <p:spPr>
          <a:xfrm>
            <a:off x="6149348" y="6148674"/>
            <a:ext cx="1055110" cy="999333"/>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3844" y="0"/>
                </a:moveTo>
                <a:cubicBezTo>
                  <a:pt x="3518" y="352"/>
                  <a:pt x="3181" y="680"/>
                  <a:pt x="2882" y="1098"/>
                </a:cubicBezTo>
                <a:cubicBezTo>
                  <a:pt x="-960" y="6458"/>
                  <a:pt x="-960" y="15142"/>
                  <a:pt x="2882" y="20502"/>
                </a:cubicBezTo>
                <a:cubicBezTo>
                  <a:pt x="3181" y="20920"/>
                  <a:pt x="3518" y="21248"/>
                  <a:pt x="3844" y="21600"/>
                </a:cubicBezTo>
                <a:lnTo>
                  <a:pt x="15836" y="21600"/>
                </a:lnTo>
                <a:cubicBezTo>
                  <a:pt x="16162" y="21248"/>
                  <a:pt x="16499" y="20920"/>
                  <a:pt x="16798" y="20502"/>
                </a:cubicBezTo>
                <a:cubicBezTo>
                  <a:pt x="20640" y="15142"/>
                  <a:pt x="20640" y="6458"/>
                  <a:pt x="16798" y="1098"/>
                </a:cubicBezTo>
                <a:cubicBezTo>
                  <a:pt x="16499" y="680"/>
                  <a:pt x="16162" y="352"/>
                  <a:pt x="15836" y="0"/>
                </a:cubicBezTo>
                <a:lnTo>
                  <a:pt x="3844" y="0"/>
                </a:lnTo>
                <a:close/>
              </a:path>
            </a:pathLst>
          </a:cu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How does this  affect the Kaitiaki role of Ngāti Whakatere?"/>
          <p:cNvSpPr/>
          <p:nvPr>
            <p:ph type="title"/>
          </p:nvPr>
        </p:nvSpPr>
        <p:spPr>
          <a:xfrm>
            <a:off x="876300" y="3365500"/>
            <a:ext cx="11430000" cy="1905000"/>
          </a:xfrm>
          <a:prstGeom prst="rect">
            <a:avLst/>
          </a:prstGeom>
        </p:spPr>
        <p:txBody>
          <a:bodyPr/>
          <a:lstStyle>
            <a:lvl1pPr defTabSz="484886">
              <a:defRPr sz="6142">
                <a:effectLst>
                  <a:outerShdw sx="100000" sy="100000" kx="0" ky="0" algn="b" rotWithShape="0" blurRad="31623" dist="42164" dir="3000000">
                    <a:srgbClr val="FFFFFF">
                      <a:alpha val="60000"/>
                    </a:srgbClr>
                  </a:outerShdw>
                </a:effectLst>
              </a:defRPr>
            </a:lvl1pPr>
          </a:lstStyle>
          <a:p>
            <a:pPr/>
            <a:r>
              <a:t>How does this  affect the Kaitiaki role of Ngāti Whakatere?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Relationship of the Manawatu River"/>
          <p:cNvSpPr/>
          <p:nvPr>
            <p:ph type="title"/>
          </p:nvPr>
        </p:nvSpPr>
        <p:spPr>
          <a:xfrm>
            <a:off x="1166911" y="520700"/>
            <a:ext cx="11430001" cy="1604364"/>
          </a:xfrm>
          <a:prstGeom prst="rect">
            <a:avLst/>
          </a:prstGeom>
          <a:blipFill>
            <a:blip r:embed="rId2"/>
          </a:blipFill>
        </p:spPr>
        <p:txBody>
          <a:bodyPr/>
          <a:lstStyle>
            <a:lvl1pPr>
              <a:defRPr sz="4000">
                <a:solidFill>
                  <a:srgbClr val="FFFFFF"/>
                </a:solidFill>
              </a:defRPr>
            </a:lvl1pPr>
          </a:lstStyle>
          <a:p>
            <a:pPr>
              <a:defRPr>
                <a:effectLst/>
              </a:defRPr>
            </a:pPr>
            <a:r>
              <a:t>Relationship of the Manawatu River </a:t>
            </a:r>
          </a:p>
        </p:txBody>
      </p:sp>
      <p:sp>
        <p:nvSpPr>
          <p:cNvPr id="197" name="Ngāti Whakatere…"/>
          <p:cNvSpPr/>
          <p:nvPr>
            <p:ph type="body" sz="quarter" idx="1"/>
          </p:nvPr>
        </p:nvSpPr>
        <p:spPr>
          <a:xfrm>
            <a:off x="1278532" y="2682378"/>
            <a:ext cx="3351038" cy="5715001"/>
          </a:xfrm>
          <a:prstGeom prst="rect">
            <a:avLst/>
          </a:prstGeom>
        </p:spPr>
        <p:txBody>
          <a:bodyPr/>
          <a:lstStyle/>
          <a:p>
            <a:pPr marL="265176" indent="-265176" defTabSz="420624">
              <a:spcBef>
                <a:spcPts val="2300"/>
              </a:spcBef>
              <a:defRPr sz="2376"/>
            </a:pPr>
            <a:r>
              <a:t>Ngāti Whakatere</a:t>
            </a:r>
          </a:p>
          <a:p>
            <a:pPr marL="265176" indent="-265176" defTabSz="420624">
              <a:spcBef>
                <a:spcPts val="2300"/>
              </a:spcBef>
              <a:defRPr sz="2376"/>
            </a:pPr>
            <a:r>
              <a:t>Ngati Takihiku</a:t>
            </a:r>
          </a:p>
          <a:p>
            <a:pPr marL="265176" indent="-265176" defTabSz="420624">
              <a:spcBef>
                <a:spcPts val="2300"/>
              </a:spcBef>
              <a:defRPr sz="2376"/>
            </a:pPr>
            <a:r>
              <a:t>Ngāti Hinemata</a:t>
            </a:r>
          </a:p>
          <a:p>
            <a:pPr marL="265176" indent="-265176" defTabSz="420624">
              <a:spcBef>
                <a:spcPts val="2300"/>
              </a:spcBef>
              <a:defRPr sz="2376"/>
            </a:pPr>
            <a:r>
              <a:t>Ngāti Ngārongo</a:t>
            </a:r>
          </a:p>
          <a:p>
            <a:pPr marL="265176" indent="-265176" defTabSz="420624">
              <a:spcBef>
                <a:spcPts val="2300"/>
              </a:spcBef>
              <a:defRPr sz="2376"/>
            </a:pPr>
            <a:r>
              <a:t>Ngāti Tūranga</a:t>
            </a:r>
          </a:p>
          <a:p>
            <a:pPr marL="265176" indent="-265176" defTabSz="420624">
              <a:spcBef>
                <a:spcPts val="2300"/>
              </a:spcBef>
              <a:defRPr sz="2376"/>
            </a:pPr>
            <a:r>
              <a:t>Ngāti Rākau</a:t>
            </a:r>
          </a:p>
          <a:p>
            <a:pPr marL="265176" indent="-265176" defTabSz="420624">
              <a:spcBef>
                <a:spcPts val="2300"/>
              </a:spcBef>
              <a:defRPr sz="2376"/>
            </a:pPr>
            <a:r>
              <a:t>Ngāti Te Au</a:t>
            </a:r>
          </a:p>
          <a:p>
            <a:pPr marL="265176" indent="-265176" defTabSz="420624">
              <a:spcBef>
                <a:spcPts val="2300"/>
              </a:spcBef>
              <a:defRPr sz="2376"/>
            </a:pPr>
            <a:r>
              <a:t>Ngāti Huia</a:t>
            </a:r>
          </a:p>
          <a:p>
            <a:pPr marL="265176" indent="-265176" defTabSz="420624">
              <a:spcBef>
                <a:spcPts val="2300"/>
              </a:spcBef>
              <a:defRPr sz="2376"/>
            </a:pPr>
            <a:r>
              <a:t>Ngāti Kikopiri</a:t>
            </a:r>
          </a:p>
        </p:txBody>
      </p:sp>
      <p:pic>
        <p:nvPicPr>
          <p:cNvPr id="198" name="Tuwhakatukpua.jpg" descr="Tuwhakatukpua.jpg"/>
          <p:cNvPicPr>
            <a:picLocks noChangeAspect="1"/>
          </p:cNvPicPr>
          <p:nvPr/>
        </p:nvPicPr>
        <p:blipFill>
          <a:blip r:embed="rId3">
            <a:extLst/>
          </a:blip>
          <a:srcRect l="0" t="0" r="750" b="2"/>
          <a:stretch>
            <a:fillRect/>
          </a:stretch>
        </p:blipFill>
        <p:spPr>
          <a:xfrm rot="21517632">
            <a:off x="4058845" y="3315807"/>
            <a:ext cx="8133019" cy="51483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496" y="0"/>
                </a:lnTo>
                <a:lnTo>
                  <a:pt x="0" y="10140"/>
                </a:lnTo>
                <a:lnTo>
                  <a:pt x="0" y="20306"/>
                </a:lnTo>
                <a:lnTo>
                  <a:pt x="10608" y="21600"/>
                </a:lnTo>
                <a:lnTo>
                  <a:pt x="20544" y="21600"/>
                </a:lnTo>
                <a:lnTo>
                  <a:pt x="21600" y="0"/>
                </a:lnTo>
                <a:close/>
              </a:path>
            </a:pathLst>
          </a:custGeom>
          <a:ln w="12700">
            <a:miter lim="400000"/>
          </a:ln>
        </p:spPr>
      </p:pic>
      <p:sp>
        <p:nvSpPr>
          <p:cNvPr id="199" name="Tu Whakatipua"/>
          <p:cNvSpPr/>
          <p:nvPr/>
        </p:nvSpPr>
        <p:spPr>
          <a:xfrm>
            <a:off x="6727597" y="2533693"/>
            <a:ext cx="3566466"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Tu Whakatipua</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Formal">
  <a:themeElements>
    <a:clrScheme name="Formal">
      <a:dk1>
        <a:srgbClr val="515151"/>
      </a:dk1>
      <a:lt1>
        <a:srgbClr val="002951"/>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ormal">
  <a:themeElements>
    <a:clrScheme name="Formal">
      <a:dk1>
        <a:srgbClr val="000000"/>
      </a:dk1>
      <a:lt1>
        <a:srgbClr val="FFFFFF"/>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